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08" r:id="rId3"/>
    <p:sldId id="257" r:id="rId4"/>
    <p:sldId id="258" r:id="rId5"/>
    <p:sldId id="276" r:id="rId6"/>
    <p:sldId id="318" r:id="rId7"/>
    <p:sldId id="277" r:id="rId8"/>
    <p:sldId id="320" r:id="rId9"/>
    <p:sldId id="293" r:id="rId10"/>
    <p:sldId id="296" r:id="rId11"/>
    <p:sldId id="298" r:id="rId12"/>
    <p:sldId id="309" r:id="rId13"/>
    <p:sldId id="278" r:id="rId14"/>
    <p:sldId id="281" r:id="rId15"/>
    <p:sldId id="279" r:id="rId16"/>
    <p:sldId id="280" r:id="rId17"/>
    <p:sldId id="310" r:id="rId18"/>
    <p:sldId id="282" r:id="rId19"/>
    <p:sldId id="284" r:id="rId20"/>
    <p:sldId id="285" r:id="rId21"/>
    <p:sldId id="317" r:id="rId22"/>
    <p:sldId id="286" r:id="rId23"/>
    <p:sldId id="287" r:id="rId24"/>
    <p:sldId id="288" r:id="rId25"/>
    <p:sldId id="289" r:id="rId26"/>
    <p:sldId id="290" r:id="rId27"/>
    <p:sldId id="291" r:id="rId28"/>
    <p:sldId id="311" r:id="rId29"/>
    <p:sldId id="292" r:id="rId30"/>
    <p:sldId id="313" r:id="rId31"/>
    <p:sldId id="295" r:id="rId32"/>
    <p:sldId id="299" r:id="rId33"/>
    <p:sldId id="303" r:id="rId34"/>
    <p:sldId id="304" r:id="rId35"/>
    <p:sldId id="300" r:id="rId36"/>
    <p:sldId id="301" r:id="rId37"/>
    <p:sldId id="302" r:id="rId38"/>
    <p:sldId id="306" r:id="rId39"/>
    <p:sldId id="305" r:id="rId40"/>
    <p:sldId id="314" r:id="rId41"/>
    <p:sldId id="315" r:id="rId42"/>
    <p:sldId id="316" r:id="rId43"/>
    <p:sldId id="312" r:id="rId44"/>
    <p:sldId id="307" r:id="rId45"/>
    <p:sldId id="31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5" autoAdjust="0"/>
    <p:restoredTop sz="94660"/>
  </p:normalViewPr>
  <p:slideViewPr>
    <p:cSldViewPr snapToGrid="0" snapToObjects="1">
      <p:cViewPr>
        <p:scale>
          <a:sx n="120" d="100"/>
          <a:sy n="120" d="100"/>
        </p:scale>
        <p:origin x="-2008" y="-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0B6F9-B94A-FF47-A53E-101CD4A8CE96}" type="datetimeFigureOut">
              <a:rPr lang="en-US" smtClean="0"/>
              <a:t>25/11/2015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A4F75-DFE2-574B-845B-8125C86D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7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93440-9492-9D44-A7EB-2AFFEEE9849F}" type="datetimeFigureOut">
              <a:rPr lang="en-US" smtClean="0"/>
              <a:t>25/11/2015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EEFF8-9573-DF4C-AF3F-83DEB128B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256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EEFF8-9573-DF4C-AF3F-83DEB128B8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2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51EF-8D23-4141-9713-98D3644C35E7}" type="datetime1">
              <a:rPr lang="en-GB" smtClean="0"/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0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AC1E-B05F-714C-B66D-272969A8C3B7}" type="datetime1">
              <a:rPr lang="en-GB" smtClean="0"/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9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8B60-430F-4A49-A523-76C70DA5157F}" type="datetime1">
              <a:rPr lang="en-GB" smtClean="0"/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6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8BE58-F9A5-6F41-8BC4-14F7BD47A2C6}" type="datetime1">
              <a:rPr lang="en-GB" smtClean="0"/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4D1-3DB8-DF4E-8DBC-81F764ACA800}" type="datetime1">
              <a:rPr lang="en-GB" smtClean="0"/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8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A116-C957-524B-909D-E4D70D19CA77}" type="datetime1">
              <a:rPr lang="en-GB" smtClean="0"/>
              <a:t>25/11/2015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FE34-A07D-F347-8D27-8F726CCE523E}" type="datetime1">
              <a:rPr lang="en-GB" smtClean="0"/>
              <a:t>25/11/2015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4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940F-725A-A146-8B9C-EC1B96E6EA01}" type="datetime1">
              <a:rPr lang="en-GB" smtClean="0"/>
              <a:t>25/11/2015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ECF2-07E4-D640-8B72-FB3D3A2A4DAF}" type="datetime1">
              <a:rPr lang="en-GB" smtClean="0"/>
              <a:t>25/11/2015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2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C8B11-0C05-6A4A-827C-7CFD7F738AAD}" type="datetime1">
              <a:rPr lang="en-GB" smtClean="0"/>
              <a:t>25/11/2015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5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37244-38AE-E346-A9ED-2C66F3E36D28}" type="datetime1">
              <a:rPr lang="en-GB" smtClean="0"/>
              <a:t>25/11/2015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7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905" y="202068"/>
            <a:ext cx="8444895" cy="680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905" y="1040190"/>
            <a:ext cx="8444895" cy="508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6ACCD-BA05-564D-A038-DC3617AD8684}" type="datetime1">
              <a:rPr lang="en-GB" smtClean="0"/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45891-5178-3341-9D36-0198A322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Why do we model infectious diseases?</a:t>
            </a:r>
            <a:br>
              <a:rPr lang="en-US" b="1" dirty="0" smtClean="0"/>
            </a:br>
            <a:r>
              <a:rPr lang="en-US" b="1" i="1" dirty="0" smtClean="0"/>
              <a:t>Policy and practicalities </a:t>
            </a:r>
            <a:endParaRPr lang="en-US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Chennai, 25/11/15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52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modelling good for assessing interventions?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Models are flexible </a:t>
            </a:r>
          </a:p>
          <a:p>
            <a:pPr lvl="1"/>
            <a:r>
              <a:rPr lang="en-GB" dirty="0"/>
              <a:t>Evaluate single or combination of interventions</a:t>
            </a:r>
          </a:p>
          <a:p>
            <a:pPr lvl="1"/>
            <a:r>
              <a:rPr lang="en-GB" dirty="0"/>
              <a:t>Evaluate alternative roll-out strategies</a:t>
            </a:r>
          </a:p>
          <a:p>
            <a:pPr lvl="1"/>
            <a:r>
              <a:rPr lang="en-GB" dirty="0"/>
              <a:t>Extrapolate to different epidemiological situations or populations (incidence, existing diagnostic pathway)</a:t>
            </a:r>
          </a:p>
          <a:p>
            <a:pPr lvl="3"/>
            <a:endParaRPr lang="en-GB" dirty="0"/>
          </a:p>
          <a:p>
            <a:r>
              <a:rPr lang="en-GB" dirty="0"/>
              <a:t>Models capture mechanics of intervention, and can project into future </a:t>
            </a:r>
          </a:p>
          <a:p>
            <a:pPr lvl="3"/>
            <a:endParaRPr lang="en-GB" dirty="0"/>
          </a:p>
          <a:p>
            <a:r>
              <a:rPr lang="en-GB" dirty="0"/>
              <a:t>Modelling studies are (relatively) cheap and fast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aware…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17" y="1040190"/>
            <a:ext cx="6297184" cy="556381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Like any scientific tool, apply rigour in design, analysis and reporting</a:t>
            </a:r>
          </a:p>
          <a:p>
            <a:pPr lvl="2"/>
            <a:endParaRPr lang="en-GB" dirty="0"/>
          </a:p>
          <a:p>
            <a:r>
              <a:rPr lang="en-GB" dirty="0" smtClean="0"/>
              <a:t>Use best</a:t>
            </a:r>
          </a:p>
          <a:p>
            <a:pPr lvl="1"/>
            <a:r>
              <a:rPr lang="en-GB" dirty="0" smtClean="0"/>
              <a:t>available </a:t>
            </a:r>
            <a:r>
              <a:rPr lang="en-GB" dirty="0"/>
              <a:t>empirical data </a:t>
            </a:r>
            <a:endParaRPr lang="en-GB" dirty="0" smtClean="0"/>
          </a:p>
          <a:p>
            <a:pPr lvl="1"/>
            <a:r>
              <a:rPr lang="en-GB" dirty="0" smtClean="0"/>
              <a:t>understanding </a:t>
            </a:r>
            <a:r>
              <a:rPr lang="en-GB" dirty="0"/>
              <a:t>of </a:t>
            </a:r>
            <a:r>
              <a:rPr lang="en-GB" dirty="0" smtClean="0"/>
              <a:t>disease</a:t>
            </a:r>
          </a:p>
          <a:p>
            <a:pPr lvl="1"/>
            <a:r>
              <a:rPr lang="en-GB" dirty="0" smtClean="0"/>
              <a:t>Understanding of intervention </a:t>
            </a:r>
            <a:r>
              <a:rPr lang="en-GB" dirty="0"/>
              <a:t>processes</a:t>
            </a:r>
          </a:p>
          <a:p>
            <a:pPr lvl="2"/>
            <a:endParaRPr lang="en-GB" dirty="0"/>
          </a:p>
          <a:p>
            <a:r>
              <a:rPr lang="en-GB" dirty="0"/>
              <a:t>Capture and clearly present uncertainty</a:t>
            </a:r>
          </a:p>
          <a:p>
            <a:pPr lvl="1"/>
            <a:r>
              <a:rPr lang="en-GB" dirty="0"/>
              <a:t>Similar to need for 95% confidence interval in statistical analyses</a:t>
            </a:r>
          </a:p>
          <a:p>
            <a:pPr lvl="2"/>
            <a:endParaRPr lang="en-GB" dirty="0"/>
          </a:p>
          <a:p>
            <a:r>
              <a:rPr lang="en-GB" dirty="0"/>
              <a:t>Acknowledge that uncertainty increases </a:t>
            </a:r>
            <a:r>
              <a:rPr lang="en-GB" u="sng" dirty="0"/>
              <a:t>rapidly</a:t>
            </a:r>
            <a:r>
              <a:rPr lang="en-GB" dirty="0"/>
              <a:t> when projecting into future</a:t>
            </a:r>
          </a:p>
          <a:p>
            <a:pPr lvl="2"/>
            <a:endParaRPr lang="en-GB" dirty="0"/>
          </a:p>
          <a:p>
            <a:pPr>
              <a:buFont typeface="Wingdings" charset="0"/>
              <a:buChar char="à"/>
            </a:pPr>
            <a:r>
              <a:rPr lang="en-GB" dirty="0" smtClean="0"/>
              <a:t>Designing </a:t>
            </a:r>
            <a:r>
              <a:rPr lang="en-GB" dirty="0"/>
              <a:t>a good (intervention) model requires a lot of </a:t>
            </a:r>
            <a:r>
              <a:rPr lang="en-GB" dirty="0" smtClean="0"/>
              <a:t>thought!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http://www.masterthemasculine.com/wp-content/uploads/2013/06/spiderman.jpg"/>
          <p:cNvPicPr>
            <a:picLocks noChangeAspect="1" noChangeArrowheads="1"/>
          </p:cNvPicPr>
          <p:nvPr/>
        </p:nvPicPr>
        <p:blipFill>
          <a:blip r:embed="rId2" cstate="print"/>
          <a:srcRect l="11606" t="8110" r="10465" b="9802"/>
          <a:stretch>
            <a:fillRect/>
          </a:stretch>
        </p:blipFill>
        <p:spPr bwMode="auto">
          <a:xfrm>
            <a:off x="6012160" y="1596626"/>
            <a:ext cx="2952328" cy="4208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849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2222" y="5326108"/>
            <a:ext cx="3902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</a:t>
            </a:r>
            <a:r>
              <a:rPr lang="en-US" sz="3600" dirty="0" smtClean="0">
                <a:solidFill>
                  <a:schemeClr val="bg1"/>
                </a:solidFill>
              </a:rPr>
              <a:t>. Impact of models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2222" y="6081889"/>
            <a:ext cx="81985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58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impact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2360" y="4187574"/>
            <a:ext cx="1618763" cy="161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Callout 4"/>
          <p:cNvSpPr/>
          <p:nvPr/>
        </p:nvSpPr>
        <p:spPr>
          <a:xfrm>
            <a:off x="5840512" y="4115566"/>
            <a:ext cx="2592288" cy="2240784"/>
          </a:xfrm>
          <a:prstGeom prst="wedgeEllipseCallout">
            <a:avLst>
              <a:gd name="adj1" fmla="val -68817"/>
              <a:gd name="adj2" fmla="val -560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GB" sz="1100" i="1" dirty="0" smtClean="0">
                <a:solidFill>
                  <a:schemeClr val="tx1"/>
                </a:solidFill>
              </a:rPr>
              <a:t>“… </a:t>
            </a:r>
            <a:r>
              <a:rPr lang="en-GB" sz="1200" i="1" dirty="0" smtClean="0">
                <a:solidFill>
                  <a:schemeClr val="tx1"/>
                </a:solidFill>
              </a:rPr>
              <a:t>We can reverse this trend. </a:t>
            </a:r>
            <a:r>
              <a:rPr lang="en-GB" sz="1200" i="1" dirty="0" smtClean="0">
                <a:solidFill>
                  <a:srgbClr val="C00000"/>
                </a:solidFill>
              </a:rPr>
              <a:t>Mathematical models </a:t>
            </a:r>
            <a:r>
              <a:rPr lang="en-GB" sz="1200" i="1" dirty="0" smtClean="0">
                <a:solidFill>
                  <a:schemeClr val="tx1"/>
                </a:solidFill>
              </a:rPr>
              <a:t>show that scaling up combination prevention to realistic levels in high-prevalence countries would drive down the worldwide rate of new infections by at least 40-60%….”</a:t>
            </a:r>
          </a:p>
          <a:p>
            <a:pPr algn="ctr">
              <a:lnSpc>
                <a:spcPct val="80000"/>
              </a:lnSpc>
            </a:pPr>
            <a:endParaRPr lang="en-GB" sz="1200" i="1" dirty="0" smtClean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GB" sz="1200" b="1" dirty="0" smtClean="0">
                <a:solidFill>
                  <a:schemeClr val="tx1"/>
                </a:solidFill>
              </a:rPr>
              <a:t>US Secretary of State, </a:t>
            </a:r>
          </a:p>
          <a:p>
            <a:pPr algn="ctr">
              <a:lnSpc>
                <a:spcPct val="80000"/>
              </a:lnSpc>
            </a:pPr>
            <a:r>
              <a:rPr lang="en-GB" sz="1200" b="1" dirty="0" smtClean="0">
                <a:solidFill>
                  <a:schemeClr val="tx1"/>
                </a:solidFill>
              </a:rPr>
              <a:t>Nov 8, 2011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41905" y="1040190"/>
            <a:ext cx="8444895" cy="50859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TB global impact of DOTS</a:t>
            </a:r>
          </a:p>
          <a:p>
            <a:pPr lvl="1"/>
            <a:r>
              <a:rPr lang="en-US" dirty="0" smtClean="0"/>
              <a:t>Dye 1998</a:t>
            </a:r>
          </a:p>
          <a:p>
            <a:pPr lvl="1"/>
            <a:endParaRPr lang="en-US" dirty="0"/>
          </a:p>
          <a:p>
            <a:r>
              <a:rPr lang="en-US" dirty="0"/>
              <a:t>TB vaccine </a:t>
            </a:r>
            <a:r>
              <a:rPr lang="en-US" dirty="0" err="1"/>
              <a:t>targetting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Knight </a:t>
            </a:r>
            <a:r>
              <a:rPr lang="en-US" dirty="0" smtClean="0"/>
              <a:t>2014</a:t>
            </a:r>
          </a:p>
          <a:p>
            <a:pPr lvl="1"/>
            <a:endParaRPr lang="en-US" dirty="0"/>
          </a:p>
          <a:p>
            <a:r>
              <a:rPr lang="en-US" dirty="0" smtClean="0"/>
              <a:t>Ebola </a:t>
            </a:r>
          </a:p>
          <a:p>
            <a:pPr lvl="1"/>
            <a:r>
              <a:rPr lang="en-US" dirty="0" smtClean="0"/>
              <a:t>Situation reports CMMID</a:t>
            </a:r>
          </a:p>
          <a:p>
            <a:pPr lvl="1"/>
            <a:endParaRPr lang="en-US" dirty="0"/>
          </a:p>
          <a:p>
            <a:r>
              <a:rPr lang="en-US" dirty="0" smtClean="0"/>
              <a:t>HIV </a:t>
            </a:r>
            <a:r>
              <a:rPr lang="en-US" dirty="0"/>
              <a:t>control</a:t>
            </a:r>
          </a:p>
          <a:p>
            <a:pPr lvl="1"/>
            <a:r>
              <a:rPr lang="en-US" dirty="0" err="1"/>
              <a:t>Granich</a:t>
            </a:r>
            <a:r>
              <a:rPr lang="en-US" dirty="0"/>
              <a:t> 2009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66471"/>
            <a:ext cx="3243323" cy="323495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3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5" y="1040402"/>
            <a:ext cx="7524328" cy="1529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5572"/>
          <a:stretch/>
        </p:blipFill>
        <p:spPr>
          <a:xfrm>
            <a:off x="1499820" y="3109687"/>
            <a:ext cx="5370742" cy="269557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9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90502" y="371446"/>
            <a:ext cx="9144000" cy="5666497"/>
            <a:chOff x="0" y="812800"/>
            <a:chExt cx="9144000" cy="56664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800"/>
              <a:ext cx="9144000" cy="52251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7167"/>
            <a:stretch/>
          </p:blipFill>
          <p:spPr>
            <a:xfrm>
              <a:off x="955524" y="5726544"/>
              <a:ext cx="8080972" cy="75275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0" y="6467202"/>
            <a:ext cx="239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Granich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Lancet, 2009)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4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5" y="360545"/>
            <a:ext cx="5127638" cy="5792605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4949060" y="336802"/>
            <a:ext cx="4193480" cy="3748775"/>
          </a:xfrm>
          <a:prstGeom prst="irregularSeal2">
            <a:avLst/>
          </a:prstGeom>
          <a:solidFill>
            <a:schemeClr val="bg1"/>
          </a:solidFill>
          <a:ln w="5715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67202"/>
            <a:ext cx="239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Granich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Lancet, 2009)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4479004" y="4462341"/>
            <a:ext cx="391583" cy="412750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1488154" y="5217991"/>
            <a:ext cx="2281766" cy="412750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0162" y="4675822"/>
            <a:ext cx="1727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Assumed all HIV transmission was heterosexual… </a:t>
            </a:r>
            <a:endParaRPr lang="en-US" i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33" y="1548635"/>
            <a:ext cx="2130408" cy="994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6487" y="2701057"/>
            <a:ext cx="144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SA &amp; Zambia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3389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  <p:bldP spid="8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2222" y="5326108"/>
            <a:ext cx="673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  <a:r>
              <a:rPr lang="en-US" sz="3600" dirty="0" smtClean="0">
                <a:solidFill>
                  <a:schemeClr val="bg1"/>
                </a:solidFill>
              </a:rPr>
              <a:t>. Practical steps to model building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2222" y="6081889"/>
            <a:ext cx="81985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58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563" y="1246212"/>
            <a:ext cx="4852929" cy="469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4" descr="http://www.fitbacademy.com/wp-content/uploads/2012/12/cartoon-scratching-he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882954"/>
            <a:ext cx="1728192" cy="1728193"/>
          </a:xfrm>
          <a:prstGeom prst="rect">
            <a:avLst/>
          </a:prstGeom>
          <a:noFill/>
        </p:spPr>
      </p:pic>
      <p:sp>
        <p:nvSpPr>
          <p:cNvPr id="7" name="Donut 6"/>
          <p:cNvSpPr/>
          <p:nvPr/>
        </p:nvSpPr>
        <p:spPr>
          <a:xfrm>
            <a:off x="1623487" y="1130204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1623487" y="1792818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154" y="3292797"/>
            <a:ext cx="1008112" cy="14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34059" y="4768196"/>
            <a:ext cx="156985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Literature  / WHO / CDC /</a:t>
            </a:r>
          </a:p>
          <a:p>
            <a:pPr algn="ctr"/>
            <a:r>
              <a:rPr lang="en-US" b="1" dirty="0" smtClean="0"/>
              <a:t>Country level contacts /</a:t>
            </a:r>
          </a:p>
          <a:p>
            <a:pPr algn="ctr"/>
            <a:r>
              <a:rPr lang="en-US" b="1" dirty="0" smtClean="0"/>
              <a:t>Expert </a:t>
            </a:r>
            <a:r>
              <a:rPr lang="en-US" b="1" dirty="0" err="1" smtClean="0"/>
              <a:t>opinon</a:t>
            </a:r>
            <a:endParaRPr lang="en-US" b="1" dirty="0" smtClean="0"/>
          </a:p>
          <a:p>
            <a:pPr algn="ctr"/>
            <a:endParaRPr lang="en-US" b="1" dirty="0"/>
          </a:p>
        </p:txBody>
      </p:sp>
      <p:sp>
        <p:nvSpPr>
          <p:cNvPr id="11" name="Donut 10"/>
          <p:cNvSpPr/>
          <p:nvPr/>
        </p:nvSpPr>
        <p:spPr>
          <a:xfrm>
            <a:off x="1641946" y="2382497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17583" y="3292797"/>
            <a:ext cx="3746906" cy="203132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en-US" dirty="0"/>
              <a:t>Dynamic vs. static?</a:t>
            </a:r>
          </a:p>
          <a:p>
            <a:pPr lvl="1"/>
            <a:r>
              <a:rPr lang="en-US" dirty="0"/>
              <a:t>Compartmental or individual?</a:t>
            </a:r>
          </a:p>
          <a:p>
            <a:pPr lvl="1"/>
            <a:r>
              <a:rPr lang="en-US" dirty="0"/>
              <a:t>Stochastic vs. deterministic? </a:t>
            </a:r>
            <a:endParaRPr lang="en-US" dirty="0" smtClean="0"/>
          </a:p>
          <a:p>
            <a:pPr lvl="1"/>
            <a:r>
              <a:rPr lang="en-US" dirty="0" smtClean="0"/>
              <a:t>Transmission vs. cohort? </a:t>
            </a:r>
          </a:p>
          <a:p>
            <a:pPr lvl="1"/>
            <a:endParaRPr lang="en-US" dirty="0" smtClean="0"/>
          </a:p>
          <a:p>
            <a:pPr lvl="1" algn="ctr"/>
            <a:r>
              <a:rPr lang="en-US" dirty="0" smtClean="0"/>
              <a:t>Most = dynamic, compartmental, deterministic, transmission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467202"/>
            <a:ext cx="262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Vynnycky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&amp; White, 2010)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36" y="987336"/>
            <a:ext cx="1836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Useful? </a:t>
            </a:r>
          </a:p>
          <a:p>
            <a:endParaRPr lang="en-US" i="1" dirty="0"/>
          </a:p>
          <a:p>
            <a:r>
              <a:rPr lang="en-US" i="1" dirty="0" smtClean="0"/>
              <a:t>Modelling appropriate?</a:t>
            </a:r>
          </a:p>
          <a:p>
            <a:endParaRPr lang="en-US" i="1" dirty="0"/>
          </a:p>
          <a:p>
            <a:r>
              <a:rPr lang="en-US" i="1" dirty="0" smtClean="0"/>
              <a:t>Relevant? for public health?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672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/>
      <p:bldP spid="10" grpId="1"/>
      <p:bldP spid="11" grpId="0" animBg="1"/>
      <p:bldP spid="12" grpId="0" animBg="1"/>
      <p:bldP spid="15" grpId="1"/>
      <p:bldP spid="15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563" y="1246212"/>
            <a:ext cx="4852929" cy="469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19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1641946" y="2991420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2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2222" y="5326108"/>
            <a:ext cx="156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1. Aims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2222" y="6081889"/>
            <a:ext cx="81985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Ebola – new field, </a:t>
            </a:r>
            <a:r>
              <a:rPr lang="en-US" dirty="0" err="1" smtClean="0"/>
              <a:t>Seb</a:t>
            </a:r>
            <a:r>
              <a:rPr lang="en-US" dirty="0" smtClean="0"/>
              <a:t> &amp; Anton</a:t>
            </a:r>
          </a:p>
          <a:p>
            <a:r>
              <a:rPr lang="en-US" dirty="0" smtClean="0"/>
              <a:t>HIV – mixing patterns?</a:t>
            </a:r>
          </a:p>
          <a:p>
            <a:r>
              <a:rPr lang="en-US" dirty="0" smtClean="0"/>
              <a:t>TB – complex natural history and transmission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061" y="2807701"/>
            <a:ext cx="6696744" cy="308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221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</a:t>
            </a:r>
            <a:r>
              <a:rPr lang="en-US" dirty="0" err="1" smtClean="0">
                <a:solidFill>
                  <a:srgbClr val="7F7F7F"/>
                </a:solidFill>
              </a:rPr>
              <a:t>Bishai</a:t>
            </a:r>
            <a:r>
              <a:rPr lang="en-US" dirty="0" smtClean="0">
                <a:solidFill>
                  <a:srgbClr val="7F7F7F"/>
                </a:solidFill>
              </a:rPr>
              <a:t>, Nature, 2000)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5666" y="202068"/>
            <a:ext cx="3439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‘models should be as simple as possible and no simpler</a:t>
            </a:r>
            <a:r>
              <a:rPr lang="en-GB" i="1" dirty="0" smtClean="0"/>
              <a:t>’</a:t>
            </a:r>
          </a:p>
          <a:p>
            <a:r>
              <a:rPr lang="en-GB" dirty="0" smtClean="0"/>
              <a:t> </a:t>
            </a:r>
            <a:r>
              <a:rPr lang="en-GB" dirty="0"/>
              <a:t>Einstein(?)</a:t>
            </a:r>
          </a:p>
        </p:txBody>
      </p:sp>
    </p:spTree>
    <p:extLst>
      <p:ext uri="{BB962C8B-B14F-4D97-AF65-F5344CB8AC3E}">
        <p14:creationId xmlns:p14="http://schemas.microsoft.com/office/powerpoint/2010/main" val="62071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an SIR to a TB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21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95778" y="1636889"/>
            <a:ext cx="649111" cy="620889"/>
          </a:xfrm>
          <a:prstGeom prst="ellipse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65112" y="1719114"/>
            <a:ext cx="381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S</a:t>
            </a:r>
            <a:endParaRPr lang="en-US" sz="2200" i="1" dirty="0"/>
          </a:p>
        </p:txBody>
      </p:sp>
      <p:sp>
        <p:nvSpPr>
          <p:cNvPr id="7" name="Oval 6"/>
          <p:cNvSpPr/>
          <p:nvPr/>
        </p:nvSpPr>
        <p:spPr>
          <a:xfrm>
            <a:off x="3680179" y="1648178"/>
            <a:ext cx="649111" cy="620889"/>
          </a:xfrm>
          <a:prstGeom prst="ellipse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513" y="1730403"/>
            <a:ext cx="325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I</a:t>
            </a:r>
            <a:endParaRPr lang="en-US" sz="2200" i="1" dirty="0"/>
          </a:p>
        </p:txBody>
      </p:sp>
      <p:sp>
        <p:nvSpPr>
          <p:cNvPr id="9" name="Oval 8"/>
          <p:cNvSpPr/>
          <p:nvPr/>
        </p:nvSpPr>
        <p:spPr>
          <a:xfrm>
            <a:off x="5875867" y="1664579"/>
            <a:ext cx="649111" cy="620889"/>
          </a:xfrm>
          <a:prstGeom prst="ellipse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45201" y="1746804"/>
            <a:ext cx="4071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/>
              <a:t>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257778" y="1936046"/>
            <a:ext cx="1298222" cy="112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70401" y="1936046"/>
            <a:ext cx="1298222" cy="112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00987" y="2543132"/>
            <a:ext cx="130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reactivation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76690" y="3487888"/>
            <a:ext cx="649111" cy="620889"/>
          </a:xfrm>
          <a:prstGeom prst="ellipse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746024" y="3570113"/>
            <a:ext cx="391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/>
              <a:t>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922447" y="2469444"/>
            <a:ext cx="654243" cy="10184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195270" y="2469444"/>
            <a:ext cx="484909" cy="9196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43714" y="1452223"/>
            <a:ext cx="29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λ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914003" y="1419957"/>
            <a:ext cx="28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γ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495778" y="2933890"/>
            <a:ext cx="74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(1-p)</a:t>
            </a:r>
            <a:r>
              <a:rPr lang="en-US" dirty="0" err="1" smtClean="0"/>
              <a:t>λ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63530" y="1434068"/>
            <a:ext cx="41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pλ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92210" y="2879888"/>
            <a:ext cx="86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η</a:t>
            </a:r>
            <a:r>
              <a:rPr lang="en-US" dirty="0" smtClean="0"/>
              <a:t> + </a:t>
            </a:r>
            <a:r>
              <a:rPr lang="en-US" dirty="0" err="1" smtClean="0"/>
              <a:t>φ</a:t>
            </a:r>
            <a:r>
              <a:rPr lang="en-US" baseline="-25000" dirty="0" err="1" smtClean="0"/>
              <a:t>E</a:t>
            </a:r>
            <a:r>
              <a:rPr lang="en-US" dirty="0" err="1" smtClean="0"/>
              <a:t>λ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70401" y="2161290"/>
            <a:ext cx="1298223" cy="164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17492" y="2285468"/>
            <a:ext cx="34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ω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257778" y="4216400"/>
            <a:ext cx="130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Latent state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6608" y="2275021"/>
            <a:ext cx="90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ω</a:t>
            </a:r>
            <a:r>
              <a:rPr lang="en-US" dirty="0" smtClean="0"/>
              <a:t> + </a:t>
            </a:r>
            <a:r>
              <a:rPr lang="en-US" dirty="0" err="1" smtClean="0"/>
              <a:t>φ</a:t>
            </a:r>
            <a:r>
              <a:rPr lang="en-US" baseline="-25000" dirty="0" err="1" smtClean="0"/>
              <a:t>R</a:t>
            </a:r>
            <a:r>
              <a:rPr lang="en-US" dirty="0" err="1" smtClean="0"/>
              <a:t>λ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400987" y="2545576"/>
            <a:ext cx="265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reactivation &amp; re-infection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849513" y="3251665"/>
            <a:ext cx="445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Slow progress to active disease &amp; re-infection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8444" y="5178778"/>
            <a:ext cx="7261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 </a:t>
            </a:r>
            <a:r>
              <a:rPr lang="en-US" dirty="0" smtClean="0"/>
              <a:t>= reactivation from recovered disease</a:t>
            </a:r>
          </a:p>
          <a:p>
            <a:r>
              <a:rPr lang="en-US" i="1" dirty="0" err="1" smtClean="0"/>
              <a:t>φ</a:t>
            </a:r>
            <a:r>
              <a:rPr lang="en-US" i="1" baseline="-25000" dirty="0" err="1" smtClean="0"/>
              <a:t>x</a:t>
            </a:r>
            <a:r>
              <a:rPr lang="en-US" i="1" dirty="0" smtClean="0"/>
              <a:t> </a:t>
            </a:r>
            <a:r>
              <a:rPr lang="en-US" dirty="0" smtClean="0"/>
              <a:t>= protection from infection to active disease by state </a:t>
            </a:r>
            <a:r>
              <a:rPr lang="en-US" i="1" dirty="0" smtClean="0"/>
              <a:t>x</a:t>
            </a:r>
          </a:p>
          <a:p>
            <a:r>
              <a:rPr lang="en-US" i="1" dirty="0" smtClean="0"/>
              <a:t>p</a:t>
            </a:r>
            <a:r>
              <a:rPr lang="en-US" dirty="0" smtClean="0"/>
              <a:t> = proportion of infections that progress immediately to infectious disease</a:t>
            </a:r>
          </a:p>
          <a:p>
            <a:r>
              <a:rPr lang="en-US" dirty="0" err="1" smtClean="0"/>
              <a:t>η</a:t>
            </a:r>
            <a:r>
              <a:rPr lang="en-US" dirty="0" smtClean="0"/>
              <a:t> = slow rate to active disease activation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534543" y="1114778"/>
            <a:ext cx="895761" cy="369332"/>
          </a:xfrm>
          <a:prstGeom prst="rect">
            <a:avLst/>
          </a:prstGeom>
          <a:solidFill>
            <a:schemeClr val="accent6"/>
          </a:solidFill>
          <a:ln w="38100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disease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75867" y="1082891"/>
            <a:ext cx="103417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infection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323926" y="4595799"/>
            <a:ext cx="103417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infection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424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 animBg="1"/>
      <p:bldP spid="31" grpId="0"/>
      <p:bldP spid="36" grpId="0"/>
      <p:bldP spid="38" grpId="0"/>
      <p:bldP spid="39" grpId="0"/>
      <p:bldP spid="40" grpId="0"/>
      <p:bldP spid="45" grpId="0"/>
      <p:bldP spid="45" grpId="1"/>
      <p:bldP spid="46" grpId="0"/>
      <p:bldP spid="47" grpId="0"/>
      <p:bldP spid="48" grpId="0"/>
      <p:bldP spid="49" grpId="0"/>
      <p:bldP spid="51" grpId="0" animBg="1"/>
      <p:bldP spid="52" grpId="0" animBg="1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67" y="760915"/>
            <a:ext cx="3815581" cy="30689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528" y="666944"/>
            <a:ext cx="2467794" cy="756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44500" y="254000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Disease vs. infection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95252" y="116417"/>
            <a:ext cx="3884083" cy="3714750"/>
          </a:xfrm>
          <a:prstGeom prst="roundRect">
            <a:avLst/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75595" y="1033292"/>
            <a:ext cx="1214832" cy="54321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402168" y="1576506"/>
            <a:ext cx="4328583" cy="4912162"/>
          </a:xfrm>
          <a:prstGeom prst="roundRect">
            <a:avLst/>
          </a:prstGeom>
          <a:solidFill>
            <a:srgbClr val="FFFFFF">
              <a:alpha val="45000"/>
            </a:srgbClr>
          </a:solidFill>
          <a:ln w="571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8658" y="3899456"/>
            <a:ext cx="380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Risk of disease by time since infection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36" y="4289215"/>
            <a:ext cx="2594652" cy="21302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6488668"/>
            <a:ext cx="379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(Lin, 2011; Dye, 2000; </a:t>
            </a:r>
            <a:r>
              <a:rPr lang="en-US" dirty="0" err="1" smtClean="0">
                <a:solidFill>
                  <a:srgbClr val="7F7F7F"/>
                </a:solidFill>
              </a:rPr>
              <a:t>Shrestha</a:t>
            </a:r>
            <a:r>
              <a:rPr lang="en-US" dirty="0" smtClean="0">
                <a:solidFill>
                  <a:srgbClr val="7F7F7F"/>
                </a:solidFill>
              </a:rPr>
              <a:t>, 2014) 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257" y="1780886"/>
            <a:ext cx="3004844" cy="18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2737476" y="1682336"/>
            <a:ext cx="711696" cy="711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2737476" y="3020069"/>
            <a:ext cx="711696" cy="711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5380567" y="391583"/>
            <a:ext cx="128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Reinfection</a:t>
            </a:r>
            <a:endParaRPr lang="en-US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900083" y="116417"/>
            <a:ext cx="4057652" cy="3852333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431464" y="3439582"/>
            <a:ext cx="4538135" cy="3049085"/>
          </a:xfrm>
          <a:prstGeom prst="roundRect">
            <a:avLst/>
          </a:prstGeom>
          <a:solidFill>
            <a:srgbClr val="FFFFFF">
              <a:alpha val="45000"/>
            </a:srgbClr>
          </a:solidFill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153810" y="5910290"/>
            <a:ext cx="23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Detection &amp; treatment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10" y="4166652"/>
            <a:ext cx="2798779" cy="1637804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5530732" y="1864929"/>
            <a:ext cx="1214832" cy="543214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841756" y="2560543"/>
            <a:ext cx="1214832" cy="543214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3581688" y="1126718"/>
            <a:ext cx="16072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Recovered vs. latent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826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 animBg="1"/>
      <p:bldP spid="15" grpId="0" animBg="1"/>
      <p:bldP spid="16" grpId="0"/>
      <p:bldP spid="12" grpId="0" animBg="1"/>
      <p:bldP spid="13" grpId="0" animBg="1"/>
      <p:bldP spid="19" grpId="0"/>
      <p:bldP spid="20" grpId="0" animBg="1"/>
      <p:bldP spid="22" grpId="0" animBg="1"/>
      <p:bldP spid="23" grpId="0"/>
      <p:bldP spid="25" grpId="0" animBg="1"/>
      <p:bldP spid="25" grpId="1" animBg="1"/>
      <p:bldP spid="26" grpId="0" animBg="1"/>
      <p:bldP spid="26" grpId="1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955" y="0"/>
            <a:ext cx="6220242" cy="3772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994" y="3391112"/>
            <a:ext cx="189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smtClean="0">
                <a:solidFill>
                  <a:srgbClr val="7F7F7F"/>
                </a:solidFill>
              </a:rPr>
              <a:t>Dye, ARPH, 2013)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93" y="2843644"/>
            <a:ext cx="3170607" cy="36450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1761" y="6488668"/>
            <a:ext cx="267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</a:t>
            </a:r>
            <a:r>
              <a:rPr lang="en-US" dirty="0" err="1" smtClean="0">
                <a:solidFill>
                  <a:srgbClr val="7F7F7F"/>
                </a:solidFill>
              </a:rPr>
              <a:t>Menzies</a:t>
            </a:r>
            <a:r>
              <a:rPr lang="en-US" dirty="0" smtClean="0">
                <a:solidFill>
                  <a:srgbClr val="7F7F7F"/>
                </a:solidFill>
              </a:rPr>
              <a:t>, </a:t>
            </a:r>
            <a:r>
              <a:rPr lang="en-US" dirty="0" err="1" smtClean="0">
                <a:solidFill>
                  <a:srgbClr val="7F7F7F"/>
                </a:solidFill>
              </a:rPr>
              <a:t>PLoSMed</a:t>
            </a:r>
            <a:r>
              <a:rPr lang="en-US" dirty="0" smtClean="0">
                <a:solidFill>
                  <a:srgbClr val="7F7F7F"/>
                </a:solidFill>
              </a:rPr>
              <a:t>, 2012)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599" y="0"/>
            <a:ext cx="3382318" cy="26782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1100" y="2493551"/>
            <a:ext cx="267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(Abu-</a:t>
            </a:r>
            <a:r>
              <a:rPr lang="en-US" dirty="0" err="1" smtClean="0">
                <a:solidFill>
                  <a:srgbClr val="7F7F7F"/>
                </a:solidFill>
              </a:rPr>
              <a:t>Raddad</a:t>
            </a:r>
            <a:r>
              <a:rPr lang="en-US" dirty="0" smtClean="0">
                <a:solidFill>
                  <a:srgbClr val="7F7F7F"/>
                </a:solidFill>
              </a:rPr>
              <a:t>, PNAS, 2009)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49" y="3772426"/>
            <a:ext cx="5204829" cy="28971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03401" y="4109708"/>
            <a:ext cx="155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(Dowdy, 2011)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563" y="1246212"/>
            <a:ext cx="4852929" cy="469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24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1641946" y="3637004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457" y="3365500"/>
            <a:ext cx="138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Lack of data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41905" y="5244147"/>
            <a:ext cx="29922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e.g. </a:t>
            </a:r>
          </a:p>
          <a:p>
            <a:r>
              <a:rPr lang="en-US" i="1" dirty="0" smtClean="0"/>
              <a:t>Effective contact rate</a:t>
            </a:r>
          </a:p>
          <a:p>
            <a:r>
              <a:rPr lang="en-US" i="1" dirty="0" smtClean="0"/>
              <a:t>Disease mortality rate</a:t>
            </a:r>
          </a:p>
          <a:p>
            <a:r>
              <a:rPr lang="en-US" i="1" dirty="0" smtClean="0"/>
              <a:t>Detection and treatment rate</a:t>
            </a:r>
          </a:p>
        </p:txBody>
      </p:sp>
      <p:sp>
        <p:nvSpPr>
          <p:cNvPr id="8" name="Bent Arrow 7"/>
          <p:cNvSpPr/>
          <p:nvPr/>
        </p:nvSpPr>
        <p:spPr>
          <a:xfrm rot="20298957">
            <a:off x="1033020" y="4178968"/>
            <a:ext cx="656167" cy="710533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3181" y="4970015"/>
            <a:ext cx="1743529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e.g. </a:t>
            </a:r>
          </a:p>
          <a:p>
            <a:r>
              <a:rPr lang="en-US" i="1" dirty="0" smtClean="0"/>
              <a:t>Incidence rate</a:t>
            </a:r>
          </a:p>
          <a:p>
            <a:r>
              <a:rPr lang="en-US" i="1" dirty="0" smtClean="0"/>
              <a:t>Mortality rate</a:t>
            </a:r>
          </a:p>
          <a:p>
            <a:r>
              <a:rPr lang="en-US" i="1" dirty="0" smtClean="0"/>
              <a:t>Prevalence</a:t>
            </a:r>
          </a:p>
        </p:txBody>
      </p:sp>
      <p:sp>
        <p:nvSpPr>
          <p:cNvPr id="11" name="Bent Arrow 10"/>
          <p:cNvSpPr/>
          <p:nvPr/>
        </p:nvSpPr>
        <p:spPr>
          <a:xfrm rot="7570961">
            <a:off x="7292002" y="4045616"/>
            <a:ext cx="656167" cy="710533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1999" y="3180834"/>
            <a:ext cx="227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What is the question?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7006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7" grpId="0" animBg="1"/>
      <p:bldP spid="8" grpId="0" animBg="1"/>
      <p:bldP spid="10" grpId="0" animBg="1"/>
      <p:bldP spid="11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563" y="1246212"/>
            <a:ext cx="4852929" cy="469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25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1641946" y="4261422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357" y="1140378"/>
            <a:ext cx="3007178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Check model outputs</a:t>
            </a:r>
            <a:r>
              <a:rPr lang="en-US" i="1" dirty="0"/>
              <a:t> </a:t>
            </a:r>
            <a:r>
              <a:rPr lang="en-US" i="1" dirty="0" smtClean="0"/>
              <a:t>“expected” results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Vary parameters to maximum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Try to “break” the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905" y="6171684"/>
            <a:ext cx="164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Bug checking…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23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563" y="1246212"/>
            <a:ext cx="4852929" cy="469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26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1641946" y="4865437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5903" y="3320545"/>
            <a:ext cx="3007178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Linked directly to the outputs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And data availability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And question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718" y="4352963"/>
            <a:ext cx="194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Focus of the next few days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1630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563" y="1246212"/>
            <a:ext cx="4852929" cy="469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27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1641946" y="5511020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790" y="3659211"/>
            <a:ext cx="3007178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Answer the question? 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Feedback to interested parties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Explore sensitivity and uncertainty in results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7968" y="6257963"/>
            <a:ext cx="194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Interesting part!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7054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2222" y="5326108"/>
            <a:ext cx="2851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5</a:t>
            </a:r>
            <a:r>
              <a:rPr lang="en-US" sz="3600" dirty="0" smtClean="0">
                <a:solidFill>
                  <a:schemeClr val="bg1"/>
                </a:solidFill>
              </a:rPr>
              <a:t>. An example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2222" y="6081889"/>
            <a:ext cx="81985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58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TB global problem:</a:t>
            </a:r>
          </a:p>
          <a:p>
            <a:pPr lvl="1"/>
            <a:r>
              <a:rPr lang="en-US" dirty="0" smtClean="0"/>
              <a:t>now causes equal number of deaths to HIV: number 1 </a:t>
            </a:r>
            <a:r>
              <a:rPr lang="en-US" dirty="0"/>
              <a:t>infectious </a:t>
            </a:r>
            <a:r>
              <a:rPr lang="en-US" dirty="0" smtClean="0"/>
              <a:t>disease killer</a:t>
            </a:r>
          </a:p>
          <a:p>
            <a:pPr lvl="1"/>
            <a:r>
              <a:rPr lang="en-US" dirty="0" smtClean="0"/>
              <a:t>1.5 million deaths in 2014</a:t>
            </a:r>
          </a:p>
          <a:p>
            <a:r>
              <a:rPr lang="en-US" dirty="0" smtClean="0"/>
              <a:t>Big problem in India</a:t>
            </a:r>
          </a:p>
          <a:p>
            <a:pPr lvl="1"/>
            <a:r>
              <a:rPr lang="en-US" dirty="0" smtClean="0"/>
              <a:t>24% of all TB cases in 2013 (2 - 2.3 million)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62" y="3878100"/>
            <a:ext cx="7032162" cy="2885707"/>
          </a:xfrm>
          <a:prstGeom prst="rect">
            <a:avLst/>
          </a:prstGeom>
        </p:spPr>
      </p:pic>
      <p:pic>
        <p:nvPicPr>
          <p:cNvPr id="5" name="Picture 4" descr="Screenshot 2015-11-24 14.37.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0" t="16296" r="51852" b="77284"/>
          <a:stretch/>
        </p:blipFill>
        <p:spPr>
          <a:xfrm>
            <a:off x="5911694" y="266776"/>
            <a:ext cx="2775106" cy="6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3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introduce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oncepts of modelling for public health</a:t>
            </a:r>
          </a:p>
          <a:p>
            <a:pPr lvl="1"/>
            <a:r>
              <a:rPr lang="en-US" dirty="0" smtClean="0"/>
              <a:t>Practical steps in the formulation of a model</a:t>
            </a:r>
          </a:p>
          <a:p>
            <a:pPr lvl="1"/>
            <a:r>
              <a:rPr lang="en-US" dirty="0" smtClean="0"/>
              <a:t>How to include interventions within a modelling framework</a:t>
            </a:r>
          </a:p>
          <a:p>
            <a:endParaRPr lang="en-US" dirty="0" smtClean="0"/>
          </a:p>
          <a:p>
            <a:r>
              <a:rPr lang="en-US" dirty="0" smtClean="0"/>
              <a:t>Using the example of the complexity of TB natural history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9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905" y="1040189"/>
            <a:ext cx="8444895" cy="56812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Investment into TB vaccines expanding </a:t>
            </a:r>
          </a:p>
          <a:p>
            <a:pPr lvl="1"/>
            <a:r>
              <a:rPr lang="en-US" dirty="0" smtClean="0"/>
              <a:t>Gates Foundation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Who should these ‘vaccines’ be given to for biggest impact? </a:t>
            </a:r>
          </a:p>
          <a:p>
            <a:pPr lvl="1"/>
            <a:r>
              <a:rPr lang="en-US" dirty="0" smtClean="0"/>
              <a:t>Traditionally and easiest to give to infants</a:t>
            </a:r>
          </a:p>
          <a:p>
            <a:pPr lvl="1"/>
            <a:r>
              <a:rPr lang="en-US" dirty="0" smtClean="0"/>
              <a:t>Biggest burden of disease in adolescent/adults</a:t>
            </a:r>
          </a:p>
          <a:p>
            <a:pPr lvl="1"/>
            <a:r>
              <a:rPr lang="en-US" dirty="0" smtClean="0"/>
              <a:t>Cost-effective? </a:t>
            </a:r>
          </a:p>
          <a:p>
            <a:pPr lvl="1"/>
            <a:endParaRPr lang="en-US" dirty="0"/>
          </a:p>
          <a:p>
            <a:r>
              <a:rPr lang="en-US" dirty="0" smtClean="0"/>
              <a:t>BCG  - variable efficacy, no additional protection over background mycobacteria exposure</a:t>
            </a:r>
          </a:p>
          <a:p>
            <a:pPr lvl="1"/>
            <a:r>
              <a:rPr lang="en-US" dirty="0" smtClean="0"/>
              <a:t>Assumed coverage continued at the same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61187" t="27169" r="20229" b="25063"/>
          <a:stretch/>
        </p:blipFill>
        <p:spPr bwMode="auto">
          <a:xfrm>
            <a:off x="941917" y="2053166"/>
            <a:ext cx="3058583" cy="84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310" y="202068"/>
            <a:ext cx="1294190" cy="12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25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463" y="1080369"/>
            <a:ext cx="3319640" cy="321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6649" y="1041970"/>
            <a:ext cx="461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QN: </a:t>
            </a:r>
            <a:r>
              <a:rPr lang="en-US" dirty="0" smtClean="0"/>
              <a:t>Who should new TB vaccines be given to?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16649" y="1613366"/>
            <a:ext cx="49580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DATA: </a:t>
            </a:r>
            <a:r>
              <a:rPr lang="en-GB" dirty="0"/>
              <a:t>Demographic (UN), TB (WHO), HIV (UNAIDS</a:t>
            </a:r>
            <a:r>
              <a:rPr lang="en-GB" dirty="0" smtClean="0"/>
              <a:t>), vaccine coverage by country</a:t>
            </a:r>
            <a:endParaRPr lang="en-GB" dirty="0"/>
          </a:p>
          <a:p>
            <a:endParaRPr lang="en-GB" i="1" dirty="0"/>
          </a:p>
          <a:p>
            <a:r>
              <a:rPr lang="en-GB" i="1" dirty="0"/>
              <a:t>Country selection</a:t>
            </a:r>
            <a:r>
              <a:rPr lang="en-GB" dirty="0"/>
              <a:t>: World Bank income group classification</a:t>
            </a:r>
          </a:p>
          <a:p>
            <a:r>
              <a:rPr lang="en-GB" dirty="0"/>
              <a:t>94 countries included, &gt;97% of TB burden in LIC and </a:t>
            </a:r>
            <a:r>
              <a:rPr lang="en-GB" dirty="0" smtClean="0"/>
              <a:t>MIC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16650" y="3834951"/>
            <a:ext cx="4615816" cy="724139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>
                <a:solidFill>
                  <a:srgbClr val="C0504D"/>
                </a:solidFill>
              </a:rPr>
              <a:t>MODEL METHODS:</a:t>
            </a:r>
            <a:r>
              <a:rPr lang="en-GB" sz="1800" dirty="0" smtClean="0"/>
              <a:t> Dynamic, transmission, deterministic, compartmental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7446" y="4559090"/>
            <a:ext cx="2880319" cy="1988012"/>
            <a:chOff x="5739596" y="1196752"/>
            <a:chExt cx="3086560" cy="2058928"/>
          </a:xfrm>
        </p:grpSpPr>
        <p:sp>
          <p:nvSpPr>
            <p:cNvPr id="15" name="TextBox 14"/>
            <p:cNvSpPr txBox="1"/>
            <p:nvPr/>
          </p:nvSpPr>
          <p:spPr>
            <a:xfrm>
              <a:off x="6682910" y="1196752"/>
              <a:ext cx="1213648" cy="33073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rgbClr val="000090"/>
                  </a:solidFill>
                  <a:latin typeface="Calibri"/>
                  <a:cs typeface="Calibri"/>
                </a:rPr>
                <a:t>Susceptible</a:t>
              </a:r>
              <a:endParaRPr lang="en-US" sz="1400" i="1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78934" y="1782109"/>
              <a:ext cx="1620445" cy="33073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rgbClr val="000090"/>
                  </a:solidFill>
                  <a:latin typeface="Calibri"/>
                  <a:cs typeface="Calibri"/>
                </a:rPr>
                <a:t>Latently infected</a:t>
              </a:r>
              <a:endParaRPr lang="en-US" sz="1400" i="1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39596" y="2387022"/>
              <a:ext cx="1352684" cy="3278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rgbClr val="000090"/>
                  </a:solidFill>
                  <a:latin typeface="Calibri"/>
                  <a:cs typeface="Calibri"/>
                </a:rPr>
                <a:t>Infectious</a:t>
              </a:r>
              <a:endParaRPr lang="en-US" sz="1400" i="1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54941" y="2387022"/>
              <a:ext cx="1371215" cy="33073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rgbClr val="000090"/>
                  </a:solidFill>
                  <a:latin typeface="Calibri"/>
                  <a:cs typeface="Calibri"/>
                </a:rPr>
                <a:t>Non-Infectious</a:t>
              </a:r>
              <a:endParaRPr lang="en-US" sz="1400" i="1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42728" y="2924944"/>
              <a:ext cx="1080296" cy="33073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rgbClr val="000090"/>
                  </a:solidFill>
                  <a:latin typeface="Calibri"/>
                  <a:cs typeface="Calibri"/>
                </a:rPr>
                <a:t>Recovered</a:t>
              </a:r>
              <a:endParaRPr lang="en-US" sz="1400" i="1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0" name="Straight Connector 19"/>
            <p:cNvCxnSpPr>
              <a:stCxn id="15" idx="1"/>
            </p:cNvCxnSpPr>
            <p:nvPr/>
          </p:nvCxnSpPr>
          <p:spPr>
            <a:xfrm flipH="1" flipV="1">
              <a:off x="5880335" y="1350062"/>
              <a:ext cx="802575" cy="120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893923" y="1350060"/>
              <a:ext cx="0" cy="10081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926467" y="1350062"/>
              <a:ext cx="648073" cy="120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8547408" y="1350060"/>
              <a:ext cx="0" cy="10081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5" idx="2"/>
              <a:endCxn id="16" idx="0"/>
            </p:cNvCxnSpPr>
            <p:nvPr/>
          </p:nvCxnSpPr>
          <p:spPr>
            <a:xfrm flipH="1">
              <a:off x="7289156" y="1527488"/>
              <a:ext cx="579" cy="2546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9" idx="0"/>
              <a:endCxn id="16" idx="2"/>
            </p:cNvCxnSpPr>
            <p:nvPr/>
          </p:nvCxnSpPr>
          <p:spPr>
            <a:xfrm flipV="1">
              <a:off x="7282877" y="2112844"/>
              <a:ext cx="6280" cy="812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516216" y="2142148"/>
              <a:ext cx="0" cy="21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7956376" y="2142148"/>
              <a:ext cx="0" cy="21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9" idx="1"/>
            </p:cNvCxnSpPr>
            <p:nvPr/>
          </p:nvCxnSpPr>
          <p:spPr>
            <a:xfrm>
              <a:off x="5816759" y="2714914"/>
              <a:ext cx="925969" cy="37539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9" idx="3"/>
            </p:cNvCxnSpPr>
            <p:nvPr/>
          </p:nvCxnSpPr>
          <p:spPr>
            <a:xfrm flipV="1">
              <a:off x="7823025" y="2714914"/>
              <a:ext cx="848803" cy="37539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1"/>
              <a:endCxn id="17" idx="3"/>
            </p:cNvCxnSpPr>
            <p:nvPr/>
          </p:nvCxnSpPr>
          <p:spPr>
            <a:xfrm flipH="1" flipV="1">
              <a:off x="7092280" y="2550968"/>
              <a:ext cx="362661" cy="14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4016650" y="4707118"/>
            <a:ext cx="408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504D"/>
                </a:solidFill>
              </a:rPr>
              <a:t>MODEL STRUCTURE:</a:t>
            </a:r>
            <a:r>
              <a:rPr lang="en-GB" dirty="0"/>
              <a:t> TB/Age/HIV/Vaccine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16650" y="5233885"/>
            <a:ext cx="4670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0504D"/>
                </a:solidFill>
              </a:rPr>
              <a:t>MODEL </a:t>
            </a:r>
            <a:r>
              <a:rPr lang="en-GB" dirty="0" smtClean="0">
                <a:solidFill>
                  <a:srgbClr val="C0504D"/>
                </a:solidFill>
              </a:rPr>
              <a:t>INPUTS:</a:t>
            </a:r>
            <a:r>
              <a:rPr lang="en-GB" dirty="0" smtClean="0"/>
              <a:t> TB natural history parameters, HIV incidence, birth/death rate, vaccine coverage</a:t>
            </a:r>
          </a:p>
          <a:p>
            <a:r>
              <a:rPr lang="en-GB" dirty="0" smtClean="0">
                <a:solidFill>
                  <a:srgbClr val="C0504D"/>
                </a:solidFill>
              </a:rPr>
              <a:t>OUTPUTS: </a:t>
            </a:r>
            <a:r>
              <a:rPr lang="en-GB" dirty="0" smtClean="0"/>
              <a:t>TB incidence &amp; mortality, population size, plus number of vaccines given </a:t>
            </a:r>
            <a:r>
              <a:rPr lang="en-GB" dirty="0" err="1" smtClean="0"/>
              <a:t>etc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3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 build="p" animBg="1"/>
      <p:bldP spid="8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 vaccines</a:t>
            </a:r>
          </a:p>
          <a:p>
            <a:pPr lvl="1"/>
            <a:r>
              <a:rPr lang="en-US" dirty="0" smtClean="0"/>
              <a:t>how might they work? </a:t>
            </a:r>
          </a:p>
          <a:p>
            <a:pPr lvl="1"/>
            <a:r>
              <a:rPr lang="en-US" dirty="0" smtClean="0"/>
              <a:t>Where is the intervention “hook”?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2096" y="6321275"/>
            <a:ext cx="2133600" cy="365125"/>
          </a:xfrm>
        </p:spPr>
        <p:txBody>
          <a:bodyPr/>
          <a:lstStyle/>
          <a:p>
            <a:fld id="{86745891-5178-3341-9D36-0198A322AF7D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79731" y="256297"/>
            <a:ext cx="1368152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93CDD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Susceptible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9731" y="1192401"/>
            <a:ext cx="1368152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93CDD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Latent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9731" y="2281813"/>
            <a:ext cx="1368152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93CDD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Active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>
            <a:off x="8063807" y="625629"/>
            <a:ext cx="0" cy="566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>
            <a:off x="8063807" y="1561733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05620" y="1777757"/>
            <a:ext cx="504056" cy="21602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4772312">
            <a:off x="5354657" y="500735"/>
            <a:ext cx="1956598" cy="142529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811779" y="1777757"/>
            <a:ext cx="504056" cy="21602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03823" y="4172635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 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570278" y="3808621"/>
            <a:ext cx="0" cy="19888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46142" y="3664605"/>
            <a:ext cx="3313670" cy="2502188"/>
            <a:chOff x="395536" y="3501008"/>
            <a:chExt cx="3313670" cy="2502188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971600" y="3645024"/>
              <a:ext cx="0" cy="198884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971600" y="5633864"/>
              <a:ext cx="2448272" cy="92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5536" y="3501008"/>
              <a:ext cx="541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/>
                  <a:cs typeface="Calibri"/>
                </a:rPr>
                <a:t>A</a:t>
              </a: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ge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59832" y="5633864"/>
              <a:ext cx="649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Time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41606" y="586946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2024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570278" y="5653445"/>
            <a:ext cx="1738352" cy="9292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279" y="5437421"/>
            <a:ext cx="67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DTP3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2206" y="334918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‘Infant’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674734" y="3565214"/>
            <a:ext cx="0" cy="22048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025360" y="3736613"/>
            <a:ext cx="1302" cy="206084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025360" y="5797462"/>
            <a:ext cx="32403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49296" y="3664605"/>
            <a:ext cx="5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ge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49696" y="5797462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5968" y="5797462"/>
            <a:ext cx="263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2024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77288" y="5032757"/>
            <a:ext cx="64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10yo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673432" y="3595450"/>
            <a:ext cx="0" cy="1440160"/>
          </a:xfrm>
          <a:prstGeom prst="line">
            <a:avLst/>
          </a:prstGeom>
          <a:ln w="762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610838" y="3592598"/>
            <a:ext cx="0" cy="22048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609536" y="3592598"/>
            <a:ext cx="1302" cy="1449452"/>
          </a:xfrm>
          <a:prstGeom prst="line">
            <a:avLst/>
          </a:prstGeom>
          <a:ln w="762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546942" y="3592598"/>
            <a:ext cx="0" cy="22048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545640" y="3592598"/>
            <a:ext cx="1302" cy="1449452"/>
          </a:xfrm>
          <a:prstGeom prst="line">
            <a:avLst/>
          </a:prstGeom>
          <a:ln w="762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63272" y="5104766"/>
            <a:ext cx="2459734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02126" y="3349189"/>
            <a:ext cx="3744416" cy="295232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282166" y="5811419"/>
            <a:ext cx="263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2034	2044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0358" y="4830115"/>
            <a:ext cx="1001127" cy="75132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227421" y="5554955"/>
            <a:ext cx="599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65000"/>
                  </a:schemeClr>
                </a:solidFill>
              </a:rPr>
              <a:t>Kim Jaeckel</a:t>
            </a:r>
            <a:endParaRPr 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 cstate="print"/>
          <a:srcRect l="34504" t="11807" r="27991"/>
          <a:stretch/>
        </p:blipFill>
        <p:spPr>
          <a:xfrm>
            <a:off x="8195014" y="4528702"/>
            <a:ext cx="497409" cy="10943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7759" y="3160550"/>
            <a:ext cx="1106106" cy="94152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076056" y="315026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‘Adolescent/Adult’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55976" y="3078252"/>
            <a:ext cx="4464496" cy="32849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0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/>
      <p:bldP spid="20" grpId="0"/>
      <p:bldP spid="22" grpId="0"/>
      <p:bldP spid="23" grpId="0"/>
      <p:bldP spid="27" grpId="0"/>
      <p:bldP spid="28" grpId="0"/>
      <p:bldP spid="29" grpId="0"/>
      <p:bldP spid="30" grpId="0"/>
      <p:bldP spid="37" grpId="0" animBg="1"/>
      <p:bldP spid="38" grpId="0"/>
      <p:bldP spid="40" grpId="0"/>
      <p:bldP spid="43" grpId="0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563" y="1246212"/>
            <a:ext cx="4852929" cy="469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33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1641946" y="4283354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3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563" y="1246212"/>
            <a:ext cx="4852929" cy="469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34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1641946" y="4877966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3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-108520" y="2204864"/>
            <a:ext cx="9433048" cy="4176464"/>
          </a:xfrm>
          <a:prstGeom prst="roundRect">
            <a:avLst/>
          </a:prstGeom>
          <a:solidFill>
            <a:srgbClr val="DCE6F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3528" y="836712"/>
            <a:ext cx="554461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Model output calibrated by country to: </a:t>
            </a:r>
          </a:p>
          <a:p>
            <a:pPr lvl="1"/>
            <a:r>
              <a:rPr lang="en-GB" sz="1800" dirty="0"/>
              <a:t>P</a:t>
            </a:r>
            <a:r>
              <a:rPr lang="en-GB" sz="1800" dirty="0" smtClean="0"/>
              <a:t>opulation </a:t>
            </a:r>
            <a:r>
              <a:rPr lang="en-GB" sz="1800" dirty="0"/>
              <a:t>size at 2009 and </a:t>
            </a:r>
            <a:r>
              <a:rPr lang="en-GB" sz="1800" dirty="0" smtClean="0"/>
              <a:t>2050 </a:t>
            </a:r>
          </a:p>
          <a:p>
            <a:pPr lvl="1"/>
            <a:r>
              <a:rPr lang="en-GB" sz="1800" dirty="0" smtClean="0"/>
              <a:t>TB incidence and mortality, by HIV status, in 2009</a:t>
            </a:r>
            <a:endParaRPr lang="en-GB" sz="1800" dirty="0"/>
          </a:p>
        </p:txBody>
      </p:sp>
      <p:pic>
        <p:nvPicPr>
          <p:cNvPr id="7" name="Picture 6" descr="LIC_al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5" y="2588797"/>
            <a:ext cx="7153013" cy="357650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13780" y="2204864"/>
            <a:ext cx="218736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700" dirty="0" smtClean="0"/>
              <a:t>TB disease incidence</a:t>
            </a:r>
            <a:endParaRPr lang="en-GB" sz="17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55569" y="2204864"/>
            <a:ext cx="218736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700" dirty="0" smtClean="0"/>
              <a:t>TB mortality</a:t>
            </a:r>
            <a:endParaRPr lang="en-GB" sz="17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375049" y="2204864"/>
            <a:ext cx="218736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700" dirty="0" smtClean="0"/>
              <a:t>Population size</a:t>
            </a:r>
            <a:endParaRPr lang="en-GB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0" y="4077072"/>
            <a:ext cx="5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 LIC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04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vaccine targeted at </a:t>
            </a:r>
            <a:r>
              <a:rPr lang="en-US" i="1" dirty="0" smtClean="0"/>
              <a:t>infants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53217" y="30355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 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5220072" y="908720"/>
            <a:ext cx="4176464" cy="1008112"/>
            <a:chOff x="-180528" y="5373216"/>
            <a:chExt cx="4176464" cy="1008112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-180528" y="5373216"/>
              <a:ext cx="4176464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6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32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32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GB" sz="1400" dirty="0" smtClean="0">
                  <a:solidFill>
                    <a:srgbClr val="000000"/>
                  </a:solidFill>
                </a:rPr>
                <a:t>Efficacy = </a:t>
              </a:r>
              <a:r>
                <a:rPr lang="en-GB" sz="1400" dirty="0" smtClean="0">
                  <a:solidFill>
                    <a:srgbClr val="FF1003"/>
                  </a:solidFill>
                </a:rPr>
                <a:t>40% </a:t>
              </a:r>
              <a:r>
                <a:rPr lang="en-GB" sz="1400" dirty="0" smtClean="0">
                  <a:solidFill>
                    <a:srgbClr val="000000"/>
                  </a:solidFill>
                </a:rPr>
                <a:t>    Duration =            5 years </a:t>
              </a:r>
            </a:p>
            <a:p>
              <a:pPr marL="457200" lvl="1" indent="0">
                <a:buNone/>
              </a:pPr>
              <a:r>
                <a:rPr lang="en-GB" sz="1400" dirty="0" smtClean="0">
                  <a:solidFill>
                    <a:srgbClr val="1717E8"/>
                  </a:solidFill>
                </a:rPr>
                <a:t>	       60%      </a:t>
              </a:r>
              <a:r>
                <a:rPr lang="en-GB" sz="1400" dirty="0" smtClean="0">
                  <a:solidFill>
                    <a:srgbClr val="47A4E3"/>
                  </a:solidFill>
                </a:rPr>
                <a:t>	            	    </a:t>
              </a:r>
              <a:r>
                <a:rPr lang="en-GB" sz="1400" dirty="0" smtClean="0">
                  <a:solidFill>
                    <a:srgbClr val="000000"/>
                  </a:solidFill>
                </a:rPr>
                <a:t>10 years</a:t>
              </a:r>
            </a:p>
            <a:p>
              <a:pPr marL="457200" lvl="1" indent="0">
                <a:buNone/>
              </a:pPr>
              <a:r>
                <a:rPr lang="en-GB" sz="1400" dirty="0">
                  <a:solidFill>
                    <a:srgbClr val="000000"/>
                  </a:solidFill>
                </a:rPr>
                <a:t> </a:t>
              </a:r>
              <a:r>
                <a:rPr lang="en-GB" sz="1400" dirty="0" smtClean="0">
                  <a:solidFill>
                    <a:srgbClr val="000000"/>
                  </a:solidFill>
                </a:rPr>
                <a:t>  </a:t>
              </a:r>
              <a:r>
                <a:rPr lang="en-GB" sz="14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              </a:t>
              </a:r>
              <a:r>
                <a:rPr lang="en-GB" sz="1400" dirty="0" smtClean="0">
                  <a:solidFill>
                    <a:srgbClr val="43E230"/>
                  </a:solidFill>
                </a:rPr>
                <a:t>80%</a:t>
              </a:r>
              <a:r>
                <a:rPr lang="en-GB" sz="1400" dirty="0">
                  <a:solidFill>
                    <a:srgbClr val="2A9164"/>
                  </a:solidFill>
                </a:rPr>
                <a:t>	</a:t>
              </a:r>
              <a:r>
                <a:rPr lang="en-GB" sz="1400" dirty="0" smtClean="0">
                  <a:solidFill>
                    <a:srgbClr val="2A9164"/>
                  </a:solidFill>
                </a:rPr>
                <a:t>	                 </a:t>
              </a:r>
              <a:r>
                <a:rPr lang="en-GB" sz="1400" dirty="0" smtClean="0">
                  <a:solidFill>
                    <a:srgbClr val="000000"/>
                  </a:solidFill>
                </a:rPr>
                <a:t>Lifelong</a:t>
              </a:r>
              <a:r>
                <a:rPr lang="en-GB" sz="1400" dirty="0" smtClean="0">
                  <a:solidFill>
                    <a:srgbClr val="2A9164"/>
                  </a:solidFill>
                </a:rPr>
                <a:t>	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483768" y="5545146"/>
              <a:ext cx="267698" cy="7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483768" y="5789084"/>
              <a:ext cx="288032" cy="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483768" y="6045172"/>
              <a:ext cx="288032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41701" y="5373216"/>
              <a:ext cx="3394195" cy="79208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-108520" y="1824664"/>
            <a:ext cx="9433048" cy="4176464"/>
          </a:xfrm>
          <a:prstGeom prst="roundRect">
            <a:avLst/>
          </a:prstGeom>
          <a:solidFill>
            <a:srgbClr val="DCE6F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1520" y="369687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LIC</a:t>
            </a:r>
            <a:endParaRPr lang="en-US" sz="2000" b="1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835696" y="1772816"/>
            <a:ext cx="288032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 smtClean="0"/>
              <a:t>TB disease incidence</a:t>
            </a:r>
            <a:endParaRPr lang="en-GB" sz="1800" dirty="0"/>
          </a:p>
        </p:txBody>
      </p:sp>
      <p:pic>
        <p:nvPicPr>
          <p:cNvPr id="17" name="Picture 16" descr="BOTHshadeVXtype1_TBI_l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3657600" cy="3657600"/>
          </a:xfrm>
          <a:prstGeom prst="rect">
            <a:avLst/>
          </a:prstGeom>
        </p:spPr>
      </p:pic>
      <p:sp>
        <p:nvSpPr>
          <p:cNvPr id="18" name="Slide Number Placeholder 6"/>
          <p:cNvSpPr txBox="1">
            <a:spLocks/>
          </p:cNvSpPr>
          <p:nvPr/>
        </p:nvSpPr>
        <p:spPr>
          <a:xfrm>
            <a:off x="7005883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3C283C-236B-462D-8A1A-D27905400D58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19" name="Picture 18" descr="BOTHtype1_TBI_l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3657600" cy="36576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4788024" y="3120808"/>
            <a:ext cx="1296144" cy="95626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652120" y="2060848"/>
            <a:ext cx="417646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2000" dirty="0" smtClean="0">
                <a:solidFill>
                  <a:srgbClr val="0000FF"/>
                </a:solidFill>
              </a:rPr>
              <a:t>Vaccine profile: </a:t>
            </a:r>
          </a:p>
          <a:p>
            <a:pPr marL="457200" lvl="1" indent="0">
              <a:buNone/>
            </a:pPr>
            <a:r>
              <a:rPr lang="en-GB" sz="2000" dirty="0" smtClean="0">
                <a:solidFill>
                  <a:srgbClr val="0000FF"/>
                </a:solidFill>
              </a:rPr>
              <a:t>10yr protection, </a:t>
            </a:r>
          </a:p>
          <a:p>
            <a:pPr marL="457200" lvl="1" indent="0">
              <a:buNone/>
            </a:pPr>
            <a:r>
              <a:rPr lang="en-GB" sz="2000" dirty="0" smtClean="0">
                <a:solidFill>
                  <a:srgbClr val="0000FF"/>
                </a:solidFill>
              </a:rPr>
              <a:t>40% efficacy</a:t>
            </a:r>
          </a:p>
          <a:p>
            <a:pPr marL="457200" lvl="1" indent="0">
              <a:buNone/>
            </a:pPr>
            <a:endParaRPr lang="en-GB" sz="2000" dirty="0" smtClean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GB" sz="2000" dirty="0" smtClean="0">
                <a:solidFill>
                  <a:srgbClr val="0000FF"/>
                </a:solidFill>
              </a:rPr>
              <a:t>Cases averted:</a:t>
            </a:r>
          </a:p>
          <a:p>
            <a:pPr marL="457200" lvl="1" indent="0">
              <a:buNone/>
            </a:pPr>
            <a:r>
              <a:rPr lang="en-GB" sz="2000" dirty="0" smtClean="0">
                <a:solidFill>
                  <a:srgbClr val="0000FF"/>
                </a:solidFill>
              </a:rPr>
              <a:t>0.59 (0.25 - 1.18) </a:t>
            </a:r>
          </a:p>
          <a:p>
            <a:pPr marL="457200" lvl="1" indent="0">
              <a:buNone/>
            </a:pPr>
            <a:r>
              <a:rPr lang="en-GB" sz="2000" dirty="0" smtClean="0">
                <a:solidFill>
                  <a:srgbClr val="0000FF"/>
                </a:solidFill>
              </a:rPr>
              <a:t>million</a:t>
            </a:r>
          </a:p>
          <a:p>
            <a:pPr marL="457200" lvl="1" indent="0">
              <a:buNone/>
            </a:pPr>
            <a:endParaRPr lang="en-GB" sz="2000" b="1" dirty="0" smtClean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GB" sz="2000" b="1" dirty="0" smtClean="0">
                <a:solidFill>
                  <a:srgbClr val="0000FF"/>
                </a:solidFill>
              </a:rPr>
              <a:t>~ 2% averted</a:t>
            </a:r>
            <a:endParaRPr lang="en-GB" sz="20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50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53217" y="30355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 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-108520" y="1824664"/>
            <a:ext cx="9433048" cy="41764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369687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LIC</a:t>
            </a:r>
            <a:endParaRPr lang="en-US" sz="20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835696" y="1772816"/>
            <a:ext cx="288032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 smtClean="0"/>
              <a:t>TB disease incidence</a:t>
            </a:r>
            <a:endParaRPr lang="en-GB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652120" y="2060848"/>
            <a:ext cx="417646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2000" dirty="0" smtClean="0">
                <a:solidFill>
                  <a:srgbClr val="0000FF"/>
                </a:solidFill>
              </a:rPr>
              <a:t>Vaccine profile: </a:t>
            </a:r>
          </a:p>
          <a:p>
            <a:pPr marL="457200" lvl="1" indent="0">
              <a:buNone/>
            </a:pPr>
            <a:r>
              <a:rPr lang="en-GB" sz="2000" dirty="0" smtClean="0">
                <a:solidFill>
                  <a:srgbClr val="0000FF"/>
                </a:solidFill>
              </a:rPr>
              <a:t>10yr protection, </a:t>
            </a:r>
          </a:p>
          <a:p>
            <a:pPr marL="457200" lvl="1" indent="0">
              <a:buNone/>
            </a:pPr>
            <a:r>
              <a:rPr lang="en-GB" sz="2000" dirty="0" smtClean="0">
                <a:solidFill>
                  <a:srgbClr val="0000FF"/>
                </a:solidFill>
              </a:rPr>
              <a:t>40% efficacy</a:t>
            </a:r>
          </a:p>
          <a:p>
            <a:pPr marL="457200" lvl="1" indent="0">
              <a:buNone/>
            </a:pPr>
            <a:endParaRPr lang="en-GB" sz="2000" dirty="0" smtClean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GB" sz="2000" dirty="0">
                <a:solidFill>
                  <a:srgbClr val="0000FF"/>
                </a:solidFill>
              </a:rPr>
              <a:t>Cases averted: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00FF"/>
                </a:solidFill>
              </a:rPr>
              <a:t>13 (8 – 18) 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00FF"/>
                </a:solidFill>
              </a:rPr>
              <a:t>million</a:t>
            </a:r>
          </a:p>
          <a:p>
            <a:pPr marL="457200" lvl="1" indent="0">
              <a:buNone/>
            </a:pPr>
            <a:endParaRPr lang="en-GB" sz="2000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GB" sz="2000" b="1" dirty="0">
                <a:solidFill>
                  <a:srgbClr val="0000FF"/>
                </a:solidFill>
              </a:rPr>
              <a:t>~ 40% </a:t>
            </a:r>
            <a:r>
              <a:rPr lang="en-GB" sz="2000" b="1" dirty="0" smtClean="0">
                <a:solidFill>
                  <a:srgbClr val="0000FF"/>
                </a:solidFill>
              </a:rPr>
              <a:t>averted</a:t>
            </a:r>
            <a:endParaRPr lang="en-GB" sz="2000" b="1" dirty="0">
              <a:solidFill>
                <a:srgbClr val="0000FF"/>
              </a:solidFill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7005883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3C283C-236B-462D-8A1A-D27905400D58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13" name="Picture 12" descr="BOTHVXshadetype2_TBI_l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3657600" cy="3657600"/>
          </a:xfrm>
          <a:prstGeom prst="rect">
            <a:avLst/>
          </a:prstGeom>
        </p:spPr>
      </p:pic>
      <p:pic>
        <p:nvPicPr>
          <p:cNvPr id="14" name="Picture 13" descr="BOTHshadetype2_TBI_l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3657600" cy="3657600"/>
          </a:xfrm>
          <a:prstGeom prst="rect">
            <a:avLst/>
          </a:prstGeom>
        </p:spPr>
      </p:pic>
      <p:pic>
        <p:nvPicPr>
          <p:cNvPr id="15" name="Picture 14" descr="BOTHtype2_TBI_li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3657600" cy="36576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4499992" y="3645024"/>
            <a:ext cx="1656184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41905" y="202068"/>
            <a:ext cx="8444895" cy="680886"/>
          </a:xfrm>
        </p:spPr>
        <p:txBody>
          <a:bodyPr/>
          <a:lstStyle/>
          <a:p>
            <a:r>
              <a:rPr lang="en-US" dirty="0" smtClean="0"/>
              <a:t>Impact of vaccine targeted at </a:t>
            </a:r>
            <a:r>
              <a:rPr lang="en-US" i="1" dirty="0" smtClean="0"/>
              <a:t>adolescent / adults</a:t>
            </a:r>
            <a:endParaRPr lang="en-US" i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5220072" y="908720"/>
            <a:ext cx="4176464" cy="1008112"/>
            <a:chOff x="-180528" y="5373216"/>
            <a:chExt cx="4176464" cy="1008112"/>
          </a:xfrm>
        </p:grpSpPr>
        <p:sp>
          <p:nvSpPr>
            <p:cNvPr id="27" name="Content Placeholder 2"/>
            <p:cNvSpPr txBox="1">
              <a:spLocks/>
            </p:cNvSpPr>
            <p:nvPr/>
          </p:nvSpPr>
          <p:spPr bwMode="auto">
            <a:xfrm>
              <a:off x="-180528" y="5373216"/>
              <a:ext cx="4176464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6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32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3200" kern="1200">
                  <a:solidFill>
                    <a:schemeClr val="tx1"/>
                  </a:solidFill>
                  <a:latin typeface="Calibri"/>
                  <a:ea typeface="+mn-ea"/>
                  <a:cs typeface="Calibri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GB" sz="1400" dirty="0" smtClean="0">
                  <a:solidFill>
                    <a:srgbClr val="000000"/>
                  </a:solidFill>
                </a:rPr>
                <a:t>Efficacy = </a:t>
              </a:r>
              <a:r>
                <a:rPr lang="en-GB" sz="1400" dirty="0" smtClean="0">
                  <a:solidFill>
                    <a:srgbClr val="FF1003"/>
                  </a:solidFill>
                </a:rPr>
                <a:t>40% </a:t>
              </a:r>
              <a:r>
                <a:rPr lang="en-GB" sz="1400" dirty="0" smtClean="0">
                  <a:solidFill>
                    <a:srgbClr val="000000"/>
                  </a:solidFill>
                </a:rPr>
                <a:t>    Duration =            5 years </a:t>
              </a:r>
            </a:p>
            <a:p>
              <a:pPr marL="457200" lvl="1" indent="0">
                <a:buNone/>
              </a:pPr>
              <a:r>
                <a:rPr lang="en-GB" sz="1400" dirty="0" smtClean="0">
                  <a:solidFill>
                    <a:srgbClr val="1717E8"/>
                  </a:solidFill>
                </a:rPr>
                <a:t>	       60%      </a:t>
              </a:r>
              <a:r>
                <a:rPr lang="en-GB" sz="1400" dirty="0" smtClean="0">
                  <a:solidFill>
                    <a:srgbClr val="47A4E3"/>
                  </a:solidFill>
                </a:rPr>
                <a:t>	            	    </a:t>
              </a:r>
              <a:r>
                <a:rPr lang="en-GB" sz="1400" dirty="0" smtClean="0">
                  <a:solidFill>
                    <a:srgbClr val="000000"/>
                  </a:solidFill>
                </a:rPr>
                <a:t>10 years</a:t>
              </a:r>
            </a:p>
            <a:p>
              <a:pPr marL="457200" lvl="1" indent="0">
                <a:buNone/>
              </a:pPr>
              <a:r>
                <a:rPr lang="en-GB" sz="1400" dirty="0">
                  <a:solidFill>
                    <a:srgbClr val="000000"/>
                  </a:solidFill>
                </a:rPr>
                <a:t> </a:t>
              </a:r>
              <a:r>
                <a:rPr lang="en-GB" sz="1400" dirty="0" smtClean="0">
                  <a:solidFill>
                    <a:srgbClr val="000000"/>
                  </a:solidFill>
                </a:rPr>
                <a:t>  </a:t>
              </a:r>
              <a:r>
                <a:rPr lang="en-GB" sz="14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              </a:t>
              </a:r>
              <a:r>
                <a:rPr lang="en-GB" sz="1400" dirty="0" smtClean="0">
                  <a:solidFill>
                    <a:srgbClr val="43E230"/>
                  </a:solidFill>
                </a:rPr>
                <a:t>80%</a:t>
              </a:r>
              <a:r>
                <a:rPr lang="en-GB" sz="1400" dirty="0">
                  <a:solidFill>
                    <a:srgbClr val="2A9164"/>
                  </a:solidFill>
                </a:rPr>
                <a:t>	</a:t>
              </a:r>
              <a:r>
                <a:rPr lang="en-GB" sz="1400" dirty="0" smtClean="0">
                  <a:solidFill>
                    <a:srgbClr val="2A9164"/>
                  </a:solidFill>
                </a:rPr>
                <a:t>	                 </a:t>
              </a:r>
              <a:r>
                <a:rPr lang="en-GB" sz="1400" dirty="0" smtClean="0">
                  <a:solidFill>
                    <a:srgbClr val="000000"/>
                  </a:solidFill>
                </a:rPr>
                <a:t>Lifelong</a:t>
              </a:r>
              <a:r>
                <a:rPr lang="en-GB" sz="1400" dirty="0" smtClean="0">
                  <a:solidFill>
                    <a:srgbClr val="2A9164"/>
                  </a:solidFill>
                </a:rPr>
                <a:t>	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2483768" y="5545146"/>
              <a:ext cx="267698" cy="739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483768" y="5789084"/>
              <a:ext cx="288032" cy="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483768" y="6045172"/>
              <a:ext cx="288032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241701" y="5373216"/>
              <a:ext cx="3394195" cy="79208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5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a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563" y="1246212"/>
            <a:ext cx="4852929" cy="469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38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1641946" y="5505858"/>
            <a:ext cx="5594350" cy="541963"/>
          </a:xfrm>
          <a:prstGeom prst="donut">
            <a:avLst>
              <a:gd name="adj" fmla="val 3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77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 to cost-effectiveness work</a:t>
            </a:r>
          </a:p>
          <a:p>
            <a:r>
              <a:rPr lang="en-US" dirty="0" smtClean="0"/>
              <a:t>Paper (Knight, 2014) </a:t>
            </a:r>
            <a:r>
              <a:rPr lang="en-US" dirty="0"/>
              <a:t>and conference presentations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Presentations to funder (NGO/Gates)</a:t>
            </a:r>
          </a:p>
          <a:p>
            <a:pPr lvl="1"/>
            <a:r>
              <a:rPr lang="en-US" dirty="0" smtClean="0"/>
              <a:t>Resulted in increased evidence base for </a:t>
            </a:r>
            <a:r>
              <a:rPr lang="en-US" dirty="0" err="1" smtClean="0"/>
              <a:t>targetting</a:t>
            </a:r>
            <a:r>
              <a:rPr lang="en-US" dirty="0" smtClean="0"/>
              <a:t> TB vaccines at adolescent / adults</a:t>
            </a:r>
          </a:p>
          <a:p>
            <a:pPr lvl="1"/>
            <a:r>
              <a:rPr lang="en-US" dirty="0" smtClean="0"/>
              <a:t>Research now into how to target this population</a:t>
            </a:r>
          </a:p>
          <a:p>
            <a:pPr lvl="1"/>
            <a:r>
              <a:rPr lang="en-US" dirty="0" smtClean="0"/>
              <a:t>Trials designed using adolescent / adult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49" y="5090583"/>
            <a:ext cx="2370666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model infectious diseases?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 smtClean="0"/>
              <a:t>Interesting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Understand natural history or epidemiology 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dirty="0" smtClean="0"/>
              <a:t>Outbreak scenario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dirty="0" smtClean="0"/>
              <a:t>Endemic scenario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Relative impact of interventions</a:t>
            </a:r>
          </a:p>
          <a:p>
            <a:pPr marL="400050" lvl="1" indent="0">
              <a:buNone/>
            </a:pPr>
            <a:r>
              <a:rPr lang="en-US" dirty="0" smtClean="0"/>
              <a:t>- What would happen if we changed current </a:t>
            </a:r>
            <a:r>
              <a:rPr lang="en-US" dirty="0" err="1" smtClean="0"/>
              <a:t>behaviour</a:t>
            </a:r>
            <a:r>
              <a:rPr lang="en-US" dirty="0" smtClean="0"/>
              <a:t>? </a:t>
            </a:r>
          </a:p>
          <a:p>
            <a:pPr marL="514350" indent="-514350">
              <a:buFont typeface="+mj-lt"/>
              <a:buAutoNum type="arabicParenR"/>
            </a:pP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Predict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87083" y="882954"/>
            <a:ext cx="81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You?</a:t>
            </a:r>
            <a:endParaRPr lang="en-US" sz="2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598082" y="244400"/>
            <a:ext cx="730250" cy="680886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4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interaction with policymakers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93" y="1440226"/>
            <a:ext cx="4338957" cy="44609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105" y="6377350"/>
            <a:ext cx="21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(Lin, WHO Bull, 2011)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4110" y="1440226"/>
            <a:ext cx="31608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QN:</a:t>
            </a:r>
            <a:r>
              <a:rPr lang="en-US" dirty="0" smtClean="0"/>
              <a:t> what is the impact of new diagnostics given complex contextual settings? </a:t>
            </a:r>
          </a:p>
          <a:p>
            <a:endParaRPr lang="en-US" dirty="0"/>
          </a:p>
          <a:p>
            <a:r>
              <a:rPr lang="en-US" dirty="0" smtClean="0"/>
              <a:t>Basically “how does the existing system affect diagnostic impact?”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MODEL:</a:t>
            </a:r>
            <a:r>
              <a:rPr lang="en-US" dirty="0" smtClean="0"/>
              <a:t> Deterministic, expanded diagnostics pathway section (“hook” for intervention)</a:t>
            </a:r>
            <a:endParaRPr lang="en-US" dirty="0"/>
          </a:p>
          <a:p>
            <a:r>
              <a:rPr lang="en-US" dirty="0" smtClean="0"/>
              <a:t>Used data from Tanzania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29" y="260648"/>
            <a:ext cx="7547404" cy="60957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6222" y="2865946"/>
            <a:ext cx="5686778" cy="92333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Found </a:t>
            </a:r>
            <a:r>
              <a:rPr lang="en-US" dirty="0" smtClean="0"/>
              <a:t>that</a:t>
            </a:r>
            <a:r>
              <a:rPr lang="en-US" dirty="0"/>
              <a:t> </a:t>
            </a:r>
            <a:r>
              <a:rPr lang="en-US" dirty="0" smtClean="0"/>
              <a:t>adding </a:t>
            </a:r>
            <a:r>
              <a:rPr lang="en-US" dirty="0"/>
              <a:t>in a new diagnostic for TB </a:t>
            </a:r>
            <a:r>
              <a:rPr lang="en-US" dirty="0" smtClean="0"/>
              <a:t>increased </a:t>
            </a:r>
            <a:r>
              <a:rPr lang="en-US" dirty="0"/>
              <a:t>the </a:t>
            </a:r>
            <a:r>
              <a:rPr lang="en-US" dirty="0" smtClean="0"/>
              <a:t>decline in incidence by only 0.31 percentage points! When system already performing well…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3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to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905" y="1040190"/>
            <a:ext cx="8444895" cy="55638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“New shiny tool” for TB = GeneXpert</a:t>
            </a:r>
          </a:p>
          <a:p>
            <a:endParaRPr lang="en-US" dirty="0"/>
          </a:p>
          <a:p>
            <a:r>
              <a:rPr lang="en-US" dirty="0" smtClean="0"/>
              <a:t>Has been rolled out across South Africa (2013-2014) at great expense with… </a:t>
            </a:r>
            <a:r>
              <a:rPr lang="en-US" i="1" dirty="0" smtClean="0"/>
              <a:t>little to no impact </a:t>
            </a:r>
            <a:r>
              <a:rPr lang="en-US" dirty="0" smtClean="0"/>
              <a:t>on mortality or numbers started on treatment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EXTEND study: Churchyard et al (CROI 2014</a:t>
            </a:r>
            <a:r>
              <a:rPr lang="en-US" dirty="0" smtClean="0"/>
              <a:t>). Pragmatic, randomized trial. Determined the 6 month mortality risk.</a:t>
            </a:r>
          </a:p>
          <a:p>
            <a:pPr lvl="1"/>
            <a:r>
              <a:rPr lang="en-US" dirty="0" smtClean="0"/>
              <a:t>Mortality </a:t>
            </a:r>
            <a:r>
              <a:rPr lang="en-US" dirty="0"/>
              <a:t>was </a:t>
            </a:r>
            <a:r>
              <a:rPr lang="en-US" u="sng" dirty="0"/>
              <a:t>not reduced </a:t>
            </a:r>
            <a:r>
              <a:rPr lang="en-US" dirty="0"/>
              <a:t>by </a:t>
            </a:r>
            <a:r>
              <a:rPr lang="en-US" dirty="0" err="1"/>
              <a:t>Xpert</a:t>
            </a:r>
            <a:r>
              <a:rPr lang="en-US" dirty="0"/>
              <a:t> replacing smear: (</a:t>
            </a:r>
            <a:r>
              <a:rPr lang="en-US" dirty="0" err="1"/>
              <a:t>Xpert</a:t>
            </a:r>
            <a:r>
              <a:rPr lang="en-US" dirty="0"/>
              <a:t>, 3.9%) and control (smear, 5.0%); risk ratio =0.86 (p=0.42) </a:t>
            </a:r>
            <a:endParaRPr lang="en-US" dirty="0" smtClean="0"/>
          </a:p>
          <a:p>
            <a:pPr lvl="1"/>
            <a:r>
              <a:rPr lang="en-US" dirty="0" err="1" smtClean="0"/>
              <a:t>Xpert</a:t>
            </a:r>
            <a:r>
              <a:rPr lang="en-US" dirty="0" smtClean="0"/>
              <a:t> </a:t>
            </a:r>
            <a:r>
              <a:rPr lang="en-US" dirty="0"/>
              <a:t>did increase the yield of TB by 49%, but not the proportion treated or reduce </a:t>
            </a:r>
            <a:r>
              <a:rPr lang="en-US" dirty="0" smtClean="0"/>
              <a:t>LTFU.</a:t>
            </a:r>
          </a:p>
          <a:p>
            <a:pPr lvl="1"/>
            <a:r>
              <a:rPr lang="en-US" dirty="0" smtClean="0"/>
              <a:t>Therefore </a:t>
            </a:r>
            <a:r>
              <a:rPr lang="en-US" dirty="0"/>
              <a:t>diagnosis is just the beginning – need system strengthening for appropriate care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Why? Empirical therapy already highly used significantly.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Modelling could have informed this… beware the policy maker and the shiny new tool….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6729370" y="125084"/>
            <a:ext cx="2277751" cy="15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8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2222" y="5326108"/>
            <a:ext cx="242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6</a:t>
            </a:r>
            <a:r>
              <a:rPr lang="en-US" sz="3600" dirty="0" smtClean="0">
                <a:solidFill>
                  <a:schemeClr val="bg1"/>
                </a:solidFill>
              </a:rPr>
              <a:t>. Summary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2222" y="6081889"/>
            <a:ext cx="81985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58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model building -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905" y="1040189"/>
            <a:ext cx="8444895" cy="5422699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Why </a:t>
            </a:r>
            <a:r>
              <a:rPr lang="en-GB" dirty="0"/>
              <a:t>do we model </a:t>
            </a:r>
            <a:r>
              <a:rPr lang="en-GB" dirty="0" smtClean="0"/>
              <a:t>infectious diseases? </a:t>
            </a:r>
            <a:endParaRPr lang="en-GB" dirty="0"/>
          </a:p>
          <a:p>
            <a:pPr marL="914400" lvl="1" indent="-514350"/>
            <a:r>
              <a:rPr lang="en-GB" dirty="0" smtClean="0"/>
              <a:t>Argue that key reason is to aid decision-making process of policy makers</a:t>
            </a:r>
          </a:p>
          <a:p>
            <a:pPr marL="914400" lvl="1" indent="-514350"/>
            <a:r>
              <a:rPr lang="en-GB" dirty="0" smtClean="0"/>
              <a:t>Models allow us to look </a:t>
            </a:r>
            <a:r>
              <a:rPr lang="en-GB" dirty="0"/>
              <a:t>beyond status quo, project into </a:t>
            </a:r>
            <a:r>
              <a:rPr lang="en-GB" dirty="0" smtClean="0"/>
              <a:t>future, and explore a variety </a:t>
            </a:r>
            <a:r>
              <a:rPr lang="en-GB" dirty="0"/>
              <a:t>of scenarios and settings at low costs </a:t>
            </a:r>
          </a:p>
          <a:p>
            <a:pPr marL="914400" lvl="1" indent="-514350"/>
            <a:r>
              <a:rPr lang="en-GB" dirty="0" smtClean="0"/>
              <a:t>But </a:t>
            </a:r>
            <a:r>
              <a:rPr lang="en-GB" dirty="0"/>
              <a:t>requires careful considerations </a:t>
            </a:r>
            <a:r>
              <a:rPr lang="en-GB" dirty="0" smtClean="0"/>
              <a:t>of </a:t>
            </a:r>
            <a:r>
              <a:rPr lang="en-GB" dirty="0"/>
              <a:t>design, data and presentation of </a:t>
            </a:r>
            <a:r>
              <a:rPr lang="en-GB" dirty="0" smtClean="0"/>
              <a:t>results </a:t>
            </a:r>
            <a:endParaRPr lang="en-GB" dirty="0"/>
          </a:p>
          <a:p>
            <a:pPr marL="1314450" lvl="2" indent="-514350"/>
            <a:endParaRPr lang="en-GB" dirty="0"/>
          </a:p>
          <a:p>
            <a:r>
              <a:rPr lang="en-GB" dirty="0" smtClean="0"/>
              <a:t>What are the stages in practical model building? </a:t>
            </a:r>
          </a:p>
          <a:p>
            <a:pPr lvl="1" indent="-342900">
              <a:buFontTx/>
              <a:buChar char="-"/>
            </a:pPr>
            <a:r>
              <a:rPr lang="en-GB" dirty="0" smtClean="0"/>
              <a:t>Gone through the detailed stages – multiple interlinking levels</a:t>
            </a:r>
          </a:p>
          <a:p>
            <a:pPr lvl="1" indent="-342900">
              <a:buFontTx/>
              <a:buChar char="-"/>
            </a:pPr>
            <a:r>
              <a:rPr lang="en-GB" dirty="0" smtClean="0"/>
              <a:t>Complexity of building a model for TB</a:t>
            </a:r>
          </a:p>
          <a:p>
            <a:pPr lvl="1" indent="-342900">
              <a:buFontTx/>
              <a:buChar char="-"/>
            </a:pPr>
            <a:endParaRPr lang="en-GB" dirty="0" smtClean="0"/>
          </a:p>
          <a:p>
            <a:r>
              <a:rPr lang="en-GB" dirty="0" smtClean="0"/>
              <a:t>How </a:t>
            </a:r>
            <a:r>
              <a:rPr lang="en-GB" dirty="0"/>
              <a:t>do you model an intervention?</a:t>
            </a:r>
          </a:p>
          <a:p>
            <a:pPr marL="914400" lvl="1" indent="-514350"/>
            <a:r>
              <a:rPr lang="en-GB" dirty="0"/>
              <a:t>Introduce ‘hooks’ that capture impact of </a:t>
            </a:r>
            <a:r>
              <a:rPr lang="en-GB" dirty="0" smtClean="0"/>
              <a:t>intervention</a:t>
            </a:r>
          </a:p>
          <a:p>
            <a:pPr marL="914400" lvl="1" indent="-514350"/>
            <a:r>
              <a:rPr lang="en-GB" dirty="0"/>
              <a:t>Need to consider whether to introduce more model structure </a:t>
            </a:r>
          </a:p>
          <a:p>
            <a:pPr marL="914400" lvl="1" indent="-514350"/>
            <a:r>
              <a:rPr lang="en-GB" dirty="0" smtClean="0"/>
              <a:t>Shown you a couple of detailed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1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model building -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905" y="1040189"/>
            <a:ext cx="8444895" cy="542269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Why do we model </a:t>
            </a:r>
            <a:r>
              <a:rPr lang="en-GB" dirty="0" smtClean="0"/>
              <a:t>infectious diseases? </a:t>
            </a:r>
            <a:endParaRPr lang="en-GB" dirty="0"/>
          </a:p>
          <a:p>
            <a:pPr marL="914400" lvl="1" indent="-514350"/>
            <a:r>
              <a:rPr lang="en-GB" dirty="0" smtClean="0"/>
              <a:t>Argue that key reason is to </a:t>
            </a:r>
            <a:r>
              <a:rPr lang="en-GB" dirty="0" smtClean="0">
                <a:solidFill>
                  <a:srgbClr val="FF0000"/>
                </a:solidFill>
              </a:rPr>
              <a:t>aid decision-making process of policy makers</a:t>
            </a:r>
          </a:p>
          <a:p>
            <a:pPr marL="914400" lvl="1" indent="-514350"/>
            <a:r>
              <a:rPr lang="en-GB" dirty="0" smtClean="0"/>
              <a:t>Models allow us to look </a:t>
            </a:r>
            <a:r>
              <a:rPr lang="en-GB" dirty="0"/>
              <a:t>beyond status quo, project into </a:t>
            </a:r>
            <a:r>
              <a:rPr lang="en-GB" dirty="0" smtClean="0"/>
              <a:t>future, and explore a variety </a:t>
            </a:r>
            <a:r>
              <a:rPr lang="en-GB" dirty="0"/>
              <a:t>of scenarios and settings at low costs </a:t>
            </a:r>
          </a:p>
          <a:p>
            <a:pPr marL="914400" lvl="1" indent="-514350"/>
            <a:r>
              <a:rPr lang="en-GB" dirty="0" smtClean="0"/>
              <a:t>But </a:t>
            </a:r>
            <a:r>
              <a:rPr lang="en-GB" dirty="0"/>
              <a:t>requires careful considerations </a:t>
            </a:r>
            <a:r>
              <a:rPr lang="en-GB" dirty="0" smtClean="0"/>
              <a:t>of </a:t>
            </a:r>
            <a:r>
              <a:rPr lang="en-GB" dirty="0"/>
              <a:t>design, data and presentation of </a:t>
            </a:r>
            <a:r>
              <a:rPr lang="en-GB" dirty="0" smtClean="0"/>
              <a:t>results </a:t>
            </a:r>
            <a:endParaRPr lang="en-GB" dirty="0"/>
          </a:p>
          <a:p>
            <a:pPr marL="1314450" lvl="2" indent="-514350"/>
            <a:endParaRPr lang="en-GB" dirty="0"/>
          </a:p>
          <a:p>
            <a:r>
              <a:rPr lang="en-GB" dirty="0" smtClean="0"/>
              <a:t>What are the stages in practical model building? </a:t>
            </a:r>
          </a:p>
          <a:p>
            <a:pPr lvl="1" indent="-342900">
              <a:buFontTx/>
              <a:buChar char="-"/>
            </a:pPr>
            <a:r>
              <a:rPr lang="en-GB" dirty="0" smtClean="0"/>
              <a:t>Gone through the </a:t>
            </a:r>
            <a:r>
              <a:rPr lang="en-GB" dirty="0" smtClean="0">
                <a:solidFill>
                  <a:srgbClr val="FF0000"/>
                </a:solidFill>
              </a:rPr>
              <a:t>detailed stages </a:t>
            </a:r>
            <a:r>
              <a:rPr lang="en-GB" dirty="0" smtClean="0"/>
              <a:t>– multiple interlinking levels</a:t>
            </a:r>
          </a:p>
          <a:p>
            <a:pPr lvl="1" indent="-342900">
              <a:buFontTx/>
              <a:buChar char="-"/>
            </a:pPr>
            <a:r>
              <a:rPr lang="en-GB" dirty="0" smtClean="0"/>
              <a:t>Complexity of building a model for TB</a:t>
            </a:r>
          </a:p>
          <a:p>
            <a:pPr lvl="1" indent="-342900">
              <a:buFontTx/>
              <a:buChar char="-"/>
            </a:pPr>
            <a:endParaRPr lang="en-GB" dirty="0" smtClean="0"/>
          </a:p>
          <a:p>
            <a:r>
              <a:rPr lang="en-GB" dirty="0" smtClean="0"/>
              <a:t>How </a:t>
            </a:r>
            <a:r>
              <a:rPr lang="en-GB" dirty="0"/>
              <a:t>do you model an intervention?</a:t>
            </a:r>
          </a:p>
          <a:p>
            <a:pPr marL="914400" lvl="1" indent="-514350"/>
            <a:r>
              <a:rPr lang="en-GB" dirty="0"/>
              <a:t>Introduce ‘</a:t>
            </a:r>
            <a:r>
              <a:rPr lang="en-GB" dirty="0">
                <a:solidFill>
                  <a:srgbClr val="FF0000"/>
                </a:solidFill>
              </a:rPr>
              <a:t>hooks</a:t>
            </a:r>
            <a:r>
              <a:rPr lang="en-GB" dirty="0"/>
              <a:t>’ that capture impact of </a:t>
            </a:r>
            <a:r>
              <a:rPr lang="en-GB" dirty="0" smtClean="0"/>
              <a:t>intervention</a:t>
            </a:r>
          </a:p>
          <a:p>
            <a:pPr marL="914400" lvl="1" indent="-514350"/>
            <a:r>
              <a:rPr lang="en-GB" dirty="0"/>
              <a:t>Need to consider whether to introduce more model structure </a:t>
            </a:r>
          </a:p>
          <a:p>
            <a:pPr marL="914400" lvl="1" indent="-514350"/>
            <a:r>
              <a:rPr lang="en-GB" dirty="0" smtClean="0"/>
              <a:t>Shown you a couple of detailed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know what to model?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3" y="1248830"/>
            <a:ext cx="7026035" cy="50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2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35" y="1247716"/>
            <a:ext cx="7779992" cy="47020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1905" y="202068"/>
            <a:ext cx="8444895" cy="680886"/>
          </a:xfrm>
        </p:spPr>
        <p:txBody>
          <a:bodyPr/>
          <a:lstStyle/>
          <a:p>
            <a:r>
              <a:rPr lang="en-US" dirty="0" smtClean="0"/>
              <a:t>How do we know what to model?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7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Campfire effect</a:t>
            </a:r>
            <a:endParaRPr lang="en-US" dirty="0"/>
          </a:p>
        </p:txBody>
      </p:sp>
      <p:pic>
        <p:nvPicPr>
          <p:cNvPr id="4" name="Picture 2" descr="http://www.lindagalindo.com/blog/wp-content/uploads/2013/02/camp-fire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909" y="1303006"/>
            <a:ext cx="7488832" cy="4905577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3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2222" y="5326108"/>
            <a:ext cx="314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  <a:r>
              <a:rPr lang="en-US" sz="3600" dirty="0" smtClean="0">
                <a:solidFill>
                  <a:schemeClr val="bg1"/>
                </a:solidFill>
              </a:rPr>
              <a:t>. Interventions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2222" y="6081889"/>
            <a:ext cx="81985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5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 interventions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905" y="1040189"/>
            <a:ext cx="8444895" cy="56812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Why? </a:t>
            </a:r>
          </a:p>
          <a:p>
            <a:pPr lvl="1"/>
            <a:r>
              <a:rPr lang="en-US" dirty="0" smtClean="0"/>
              <a:t>Policymaker needs result for trial / intervention design</a:t>
            </a:r>
          </a:p>
          <a:p>
            <a:pPr lvl="1"/>
            <a:r>
              <a:rPr lang="en-GB" dirty="0" smtClean="0"/>
              <a:t>Estimate </a:t>
            </a:r>
            <a:r>
              <a:rPr lang="en-GB" dirty="0"/>
              <a:t>population impact of intervention (over time</a:t>
            </a:r>
            <a:r>
              <a:rPr lang="en-GB" dirty="0" smtClean="0"/>
              <a:t>) in different populations </a:t>
            </a:r>
          </a:p>
          <a:p>
            <a:pPr lvl="1"/>
            <a:r>
              <a:rPr lang="en-GB" dirty="0" smtClean="0"/>
              <a:t>Input </a:t>
            </a:r>
            <a:r>
              <a:rPr lang="en-GB" dirty="0"/>
              <a:t>for costing </a:t>
            </a:r>
            <a:r>
              <a:rPr lang="en-GB" dirty="0" smtClean="0"/>
              <a:t>models</a:t>
            </a:r>
          </a:p>
          <a:p>
            <a:pPr lvl="1"/>
            <a:r>
              <a:rPr lang="en-GB" dirty="0" smtClean="0"/>
              <a:t>Understand </a:t>
            </a:r>
            <a:r>
              <a:rPr lang="en-GB" dirty="0"/>
              <a:t>most influential aspects of the intervention(s)</a:t>
            </a:r>
          </a:p>
          <a:p>
            <a:pPr lvl="2"/>
            <a:r>
              <a:rPr lang="en-GB" dirty="0"/>
              <a:t>Speed of roll-out, population targeted,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en-GB" dirty="0" smtClean="0"/>
              <a:t>Inform </a:t>
            </a:r>
            <a:r>
              <a:rPr lang="en-GB" dirty="0"/>
              <a:t>estimates of cost-effectiveness, </a:t>
            </a:r>
            <a:r>
              <a:rPr lang="en-GB" dirty="0" smtClean="0"/>
              <a:t>affordability</a:t>
            </a:r>
          </a:p>
          <a:p>
            <a:pPr lvl="1"/>
            <a:endParaRPr lang="en-GB" dirty="0"/>
          </a:p>
          <a:p>
            <a:r>
              <a:rPr lang="en-GB" dirty="0" smtClean="0"/>
              <a:t>Models need a “hook”</a:t>
            </a:r>
          </a:p>
          <a:p>
            <a:pPr marL="457200" lvl="1" indent="0">
              <a:buNone/>
            </a:pPr>
            <a:endParaRPr lang="en-GB" dirty="0"/>
          </a:p>
          <a:p>
            <a:pPr>
              <a:buNone/>
            </a:pPr>
            <a:r>
              <a:rPr lang="en-GB" dirty="0" smtClean="0">
                <a:sym typeface="Wingdings"/>
              </a:rPr>
              <a:t></a:t>
            </a:r>
            <a:r>
              <a:rPr lang="en-GB" dirty="0" smtClean="0"/>
              <a:t> Support policy </a:t>
            </a:r>
            <a:r>
              <a:rPr lang="en-GB" dirty="0"/>
              <a:t>decisions, research </a:t>
            </a:r>
            <a:r>
              <a:rPr lang="en-GB" dirty="0" smtClean="0"/>
              <a:t>funding, </a:t>
            </a:r>
            <a:r>
              <a:rPr lang="en-GB" dirty="0"/>
              <a:t>trial design, product </a:t>
            </a:r>
            <a:r>
              <a:rPr lang="en-GB" dirty="0" smtClean="0"/>
              <a:t>pipeline… </a:t>
            </a:r>
            <a:endParaRPr lang="en-GB" dirty="0"/>
          </a:p>
          <a:p>
            <a:pPr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45891-5178-3341-9D36-0198A322AF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8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1756</Words>
  <Application>Microsoft Macintosh PowerPoint</Application>
  <PresentationFormat>On-screen Show (4:3)</PresentationFormat>
  <Paragraphs>371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Why do we model infectious diseases? Policy and practicalities </vt:lpstr>
      <vt:lpstr>PowerPoint Presentation</vt:lpstr>
      <vt:lpstr>Aims</vt:lpstr>
      <vt:lpstr>Why do we model infectious diseases? </vt:lpstr>
      <vt:lpstr>How do we know what to model? </vt:lpstr>
      <vt:lpstr>How do we know what to model? </vt:lpstr>
      <vt:lpstr>Campfire effect</vt:lpstr>
      <vt:lpstr>PowerPoint Presentation</vt:lpstr>
      <vt:lpstr>Modelling interventions</vt:lpstr>
      <vt:lpstr>Why is modelling good for assessing interventions?</vt:lpstr>
      <vt:lpstr>Be aware… </vt:lpstr>
      <vt:lpstr>PowerPoint Presentation</vt:lpstr>
      <vt:lpstr>Examples of impact</vt:lpstr>
      <vt:lpstr>HIV control</vt:lpstr>
      <vt:lpstr>PowerPoint Presentation</vt:lpstr>
      <vt:lpstr>PowerPoint Presentation</vt:lpstr>
      <vt:lpstr>PowerPoint Presentation</vt:lpstr>
      <vt:lpstr>Practical steps to a model</vt:lpstr>
      <vt:lpstr>Practical steps to a model</vt:lpstr>
      <vt:lpstr>Examples</vt:lpstr>
      <vt:lpstr>From an SIR to a TB model</vt:lpstr>
      <vt:lpstr>PowerPoint Presentation</vt:lpstr>
      <vt:lpstr>PowerPoint Presentation</vt:lpstr>
      <vt:lpstr>Practical steps to a model</vt:lpstr>
      <vt:lpstr>Practical steps to a model</vt:lpstr>
      <vt:lpstr>Practical steps to a model</vt:lpstr>
      <vt:lpstr>Practical steps to a model</vt:lpstr>
      <vt:lpstr>PowerPoint Presentation</vt:lpstr>
      <vt:lpstr>Example</vt:lpstr>
      <vt:lpstr>Example</vt:lpstr>
      <vt:lpstr>Practical steps to a model</vt:lpstr>
      <vt:lpstr>Example</vt:lpstr>
      <vt:lpstr>Practical steps to a model</vt:lpstr>
      <vt:lpstr>Practical steps to a model</vt:lpstr>
      <vt:lpstr>Results</vt:lpstr>
      <vt:lpstr>Impact of vaccine targeted at infants</vt:lpstr>
      <vt:lpstr>Impact of vaccine targeted at adolescent / adults</vt:lpstr>
      <vt:lpstr>Practical steps to a model</vt:lpstr>
      <vt:lpstr>Impact</vt:lpstr>
      <vt:lpstr>Importance of interaction with policymakers</vt:lpstr>
      <vt:lpstr>PowerPoint Presentation</vt:lpstr>
      <vt:lpstr>Linking to policy</vt:lpstr>
      <vt:lpstr>PowerPoint Presentation</vt:lpstr>
      <vt:lpstr>Practical model building - conclusions</vt:lpstr>
      <vt:lpstr>Practical model building - 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coding in R</dc:title>
  <dc:creator>Gwen Knight</dc:creator>
  <cp:lastModifiedBy>Gwen Knight</cp:lastModifiedBy>
  <cp:revision>212</cp:revision>
  <dcterms:created xsi:type="dcterms:W3CDTF">2015-10-07T10:05:10Z</dcterms:created>
  <dcterms:modified xsi:type="dcterms:W3CDTF">2015-11-25T07:15:23Z</dcterms:modified>
</cp:coreProperties>
</file>